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3"/>
  </p:notesMasterIdLst>
  <p:sldIdLst>
    <p:sldId id="256" r:id="rId2"/>
    <p:sldId id="257" r:id="rId3"/>
    <p:sldId id="318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1" r:id="rId27"/>
    <p:sldId id="280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0" r:id="rId36"/>
    <p:sldId id="289" r:id="rId37"/>
    <p:sldId id="291" r:id="rId38"/>
    <p:sldId id="292" r:id="rId39"/>
    <p:sldId id="293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2" r:id="rId57"/>
    <p:sldId id="313" r:id="rId58"/>
    <p:sldId id="314" r:id="rId59"/>
    <p:sldId id="315" r:id="rId60"/>
    <p:sldId id="316" r:id="rId61"/>
    <p:sldId id="317" r:id="rId6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44"/>
    <p:restoredTop sz="94681"/>
  </p:normalViewPr>
  <p:slideViewPr>
    <p:cSldViewPr snapToGrid="0">
      <p:cViewPr varScale="1">
        <p:scale>
          <a:sx n="105" d="100"/>
          <a:sy n="105" d="100"/>
        </p:scale>
        <p:origin x="224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68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69" Type="http://schemas.openxmlformats.org/officeDocument/2006/relationships/customXml" Target="../customXml/item2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950C8-EF76-9B4A-8D98-ABA7461BB7E4}" type="datetimeFigureOut">
              <a:rPr lang="es-ES" smtClean="0"/>
              <a:t>9/3/26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8AFDA-9895-CB40-BCE9-123EBA2348B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736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8AFDA-9895-CB40-BCE9-123EBA2348BD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780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43D8E-26BE-D144-B407-95DDFC589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33BF11-26F6-8795-2FED-BAE2AC8D5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F8C108-1BF0-0CC3-4AD1-9CC76A847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C1BD09-7CA5-F5B0-9FCD-261BF1CF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0CBFE1-3608-593C-B051-726D5A1F7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707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AE333-C22E-F540-E1B6-0052759B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3C232AC-4F42-2C44-3853-F4A25885C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BADED8-3353-F2CD-86C8-C136566D0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8BAA03-F4FF-7850-715B-EF031C234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249434-5893-A507-82ED-6F5B0359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103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259CC92-A259-9EA2-F327-C7BA44DF3F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9430BC-E559-9DD6-457E-527DCE0B66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2FA70A-1FF1-0D38-A955-B594EC126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AE990D-99B4-61DD-7B85-E614A7212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139AC2-1045-22A5-62FE-3B011D60D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640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921D1D-946F-12B9-2A88-F3F69555C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FA5DDE-262A-CCB1-D6DB-0A4C3166D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E54E17-2BB2-A97A-924A-6BBE7318B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A062FD-5FB6-5973-AD85-01CA747DA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714767-AD2B-BC64-9BCE-555D117C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919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38973-2F86-C287-41F0-B39AA029F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F9258A-C51D-0965-128B-ECF754FF2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4B83E9-4FE3-2AAC-739F-00070BACA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9A8A24-B346-473B-92B9-223E67A97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DE4C7A-30D6-2E56-EFE0-A798A5526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682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DEA423-8DF1-0BDF-C89B-47E9E8D79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492809-2DEE-E642-2747-9942B8168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D3932D-25F2-FADE-3A71-6B336C83D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FC834B-2C6A-33C1-D6AE-BB1E7FBA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8A26F0-7B8C-D680-A585-D09A8B393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7F53A7-1512-4F55-A518-EDE20350D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334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4E369-B1B4-1AB1-A8B4-085904F3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D0AA93-DA7B-CF6B-BE4C-11313AF93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6740B2-F8B6-E0B9-EFFC-6E7D05B0B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9BEC54-6222-91E8-C15A-D8A9F3FA2F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9C6231-E342-BBB1-74F7-D30C751B8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45C005D-8C3F-5238-718F-9C01D9BB4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B22529-4B2E-277E-F5EB-EFD114BD1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9D136F5-2B0E-EBC4-4431-C599C939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998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0AF622-3D4C-7044-722E-E15B26E02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7EB1E24-5C6A-C4CA-7E9F-FB4E0F0F0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461C9C5-2A48-963A-4078-BD46E6E80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DA66735-A6DA-1532-BF10-C83F476BA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8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98AE494-8810-DF82-0A98-9413E9FE4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B35F9F6-ECC5-2376-1588-F295CB646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E80C38A-C013-85C2-4F2E-2F0AF3695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18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B7D441-C3EC-B8F9-C2DD-D99711139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AF0915-9E54-55A8-0B85-F95D05DB3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87661F-365D-52DD-ADFA-017626B43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E55C94-506F-9FF9-3B53-09B65BCB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F932D1-5633-F098-7B45-63C9FB369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E02037-DB14-7BC1-EFDC-4D71B80EB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1917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98650-3103-B41A-5D8A-014DC175C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70D2DE5-C577-0460-5FEE-A8C4D7305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35C283-CF5A-AE69-5140-44B31054D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2EE297-961D-681B-4979-F13B4EBD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470FD4-4B91-0D97-8657-EF3743CA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D4280E-8A7F-19C5-D23B-4D3D0FD41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0515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304F7C4-7A1C-5C87-2FFD-EEE76D6E6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96CD7C-EF45-DC9A-BCD2-4A3368749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C3AF75-6A27-B91C-CC8C-A7F6DD6CB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11891A-2DBB-1945-896B-D4172EE8484A}" type="datetimeFigureOut">
              <a:rPr lang="es-ES" smtClean="0"/>
              <a:t>9/3/26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CD67B8-A296-88BD-297B-05C7B0753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FDD2A9-5C03-40B0-1259-51F4FE798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2747CE-6864-E94E-8171-5E47CB211932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298BF902-36D0-38DE-7E4A-BA9F1C0B060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95130" y="6033052"/>
            <a:ext cx="10409583" cy="76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59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86224-2101-B22E-02A8-F6DF4C55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65252"/>
            <a:ext cx="9144000" cy="2387600"/>
          </a:xfrm>
        </p:spPr>
        <p:txBody>
          <a:bodyPr>
            <a:normAutofit/>
          </a:bodyPr>
          <a:lstStyle/>
          <a:p>
            <a:r>
              <a:rPr lang="es-ES" sz="4800" dirty="0">
                <a:solidFill>
                  <a:schemeClr val="bg2">
                    <a:lumMod val="90000"/>
                  </a:schemeClr>
                </a:solidFill>
              </a:rPr>
              <a:t>PROYECTO APLICADO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711FE3-00F3-262A-3CE3-99EFE3253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541" y="4352852"/>
            <a:ext cx="14148390" cy="1655762"/>
          </a:xfrm>
        </p:spPr>
        <p:txBody>
          <a:bodyPr>
            <a:normAutofit/>
          </a:bodyPr>
          <a:lstStyle/>
          <a:p>
            <a:pPr algn="l"/>
            <a:r>
              <a:rPr lang="es-ES" b="1" dirty="0"/>
              <a:t>Nombre alumno:</a:t>
            </a:r>
          </a:p>
          <a:p>
            <a:pPr algn="l"/>
            <a:r>
              <a:rPr lang="es-ES" b="1" dirty="0"/>
              <a:t>DNI: </a:t>
            </a:r>
          </a:p>
          <a:p>
            <a:pPr algn="l"/>
            <a:r>
              <a:rPr lang="es-ES" b="1" dirty="0"/>
              <a:t>Edición: </a:t>
            </a:r>
            <a:endParaRPr lang="es-ES" dirty="0"/>
          </a:p>
          <a:p>
            <a:pPr algn="l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923380-67B0-06C8-5BCE-D6939A46CE38}"/>
              </a:ext>
            </a:extLst>
          </p:cNvPr>
          <p:cNvSpPr txBox="1"/>
          <p:nvPr/>
        </p:nvSpPr>
        <p:spPr>
          <a:xfrm>
            <a:off x="1956391" y="1677267"/>
            <a:ext cx="79531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000" b="1" dirty="0"/>
              <a:t>Fundamentos Prácticos de IA para Entornos Profesionales. </a:t>
            </a:r>
          </a:p>
          <a:p>
            <a:pPr algn="ctr"/>
            <a:r>
              <a:rPr lang="es-ES" sz="4000" b="1" dirty="0"/>
              <a:t>IA para tu puesto de trabajo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6CEC59-FDC8-BEEB-8E8B-AF8F05E2CAB3}"/>
              </a:ext>
            </a:extLst>
          </p:cNvPr>
          <p:cNvSpPr txBox="1"/>
          <p:nvPr/>
        </p:nvSpPr>
        <p:spPr>
          <a:xfrm>
            <a:off x="2267394" y="698166"/>
            <a:ext cx="73311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250"/>
              </a:spcBef>
              <a:spcAft>
                <a:spcPts val="2250"/>
              </a:spcAft>
              <a:buNone/>
            </a:pPr>
            <a:r>
              <a:rPr lang="es-ES" sz="4000" b="1" i="0" dirty="0" err="1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GDPymes</a:t>
            </a:r>
            <a:r>
              <a:rPr lang="es-ES" sz="4000" b="1" i="0" dirty="0">
                <a:solidFill>
                  <a:srgbClr val="212529"/>
                </a:solidFill>
                <a:effectLst/>
                <a:latin typeface="Lato" panose="020F0502020204030203" pitchFamily="34" charset="0"/>
              </a:rPr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4168562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FCABF-AAE9-F14C-6B84-85122A61E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5F445-DA47-D506-7C8C-3D3C6B786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63598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Departamento: Delimita el ámbito de intervención</a:t>
            </a:r>
            <a:br>
              <a:rPr lang="es-ES" b="1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La IA no se implementa en abstracto, sino en áreas concretas. Describe donde se actuaría. 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87BBA21-EEE4-FB40-788A-95FE839B93F1}"/>
              </a:ext>
            </a:extLst>
          </p:cNvPr>
          <p:cNvSpPr txBox="1"/>
          <p:nvPr/>
        </p:nvSpPr>
        <p:spPr>
          <a:xfrm>
            <a:off x="838198" y="2274838"/>
            <a:ext cx="967740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Responsabilidades del departamento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Procesos internos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Relación con otros departamentos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Dependencia de datos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Nivel de automatización actual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450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AAF56-AC21-83B5-F4F6-48AFBF27C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8DC250-F1C0-8AEF-39DC-183323672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TU PUESTO PROFESIONAL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58767F-FDD0-9766-FB6A-00C802D662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2</a:t>
            </a:r>
          </a:p>
        </p:txBody>
      </p:sp>
    </p:spTree>
    <p:extLst>
      <p:ext uri="{BB962C8B-B14F-4D97-AF65-F5344CB8AC3E}">
        <p14:creationId xmlns:p14="http://schemas.microsoft.com/office/powerpoint/2010/main" val="2242531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67576-8DD5-04B3-5629-D7CD071F1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74214-4291-3F18-155B-8E71347C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Puesto: Define responsabilidades estratégicas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Identifica el nivel de impacto de tu rol en la organización.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8BB6039-8A87-DA25-28B5-C816E45C345A}"/>
              </a:ext>
            </a:extLst>
          </p:cNvPr>
          <p:cNvSpPr txBox="1"/>
          <p:nvPr/>
        </p:nvSpPr>
        <p:spPr>
          <a:xfrm>
            <a:off x="997809" y="2465340"/>
            <a:ext cx="609805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Responsabilidades principales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Nivel de toma de decisiones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Impacto transversal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Supervisión de procesos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Coordinación de equipos</a:t>
            </a:r>
          </a:p>
        </p:txBody>
      </p:sp>
    </p:spTree>
    <p:extLst>
      <p:ext uri="{BB962C8B-B14F-4D97-AF65-F5344CB8AC3E}">
        <p14:creationId xmlns:p14="http://schemas.microsoft.com/office/powerpoint/2010/main" val="2921418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6B4CC-9A12-87E0-9E14-E3C9C975F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32233-AF6B-5414-B875-427242119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dirty="0"/>
              <a:t>Objetivos del puesto: Comprende qué resultados se esperan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La IA debe alinearse con objetivos medibles. Dónde podrías mejorar en tu día a día con IA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0DB6541-3AE3-6FD6-610B-F08FEC7E6B20}"/>
              </a:ext>
            </a:extLst>
          </p:cNvPr>
          <p:cNvSpPr txBox="1"/>
          <p:nvPr/>
        </p:nvSpPr>
        <p:spPr>
          <a:xfrm>
            <a:off x="2122273" y="2624431"/>
            <a:ext cx="60980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Resultados esperados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Indicadores de rendimiento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Impacto financiero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Impacto operativo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Impacto estratégico</a:t>
            </a:r>
          </a:p>
        </p:txBody>
      </p:sp>
    </p:spTree>
    <p:extLst>
      <p:ext uri="{BB962C8B-B14F-4D97-AF65-F5344CB8AC3E}">
        <p14:creationId xmlns:p14="http://schemas.microsoft.com/office/powerpoint/2010/main" val="3534529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21AB1-60BA-9331-0AEF-6431E284C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0C6892-5C71-458C-7361-B0328AC6F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/>
              <a:t>KPIs</a:t>
            </a:r>
            <a:r>
              <a:rPr lang="es-ES" dirty="0"/>
              <a:t> clave: Identifica métricas críticas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Lo que no se mide no se optimiza. Identifica con qué métricas te miden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C419526-9617-C32C-F6C0-2FD55FF582A1}"/>
              </a:ext>
            </a:extLst>
          </p:cNvPr>
          <p:cNvSpPr txBox="1"/>
          <p:nvPr/>
        </p:nvSpPr>
        <p:spPr>
          <a:xfrm>
            <a:off x="1034879" y="2136338"/>
            <a:ext cx="60980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Métricas de rendimiento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Indicadores de eficiencia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Indicadores de calidad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Métricas financieras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Métricas de productividad</a:t>
            </a:r>
          </a:p>
        </p:txBody>
      </p:sp>
    </p:spTree>
    <p:extLst>
      <p:ext uri="{BB962C8B-B14F-4D97-AF65-F5344CB8AC3E}">
        <p14:creationId xmlns:p14="http://schemas.microsoft.com/office/powerpoint/2010/main" val="1867407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3DC03-02A1-DFE1-7A2E-477AFEA26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C39996-C27B-0417-2637-4867D46F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844" y="797612"/>
            <a:ext cx="11883081" cy="1325563"/>
          </a:xfrm>
        </p:spPr>
        <p:txBody>
          <a:bodyPr>
            <a:normAutofit fontScale="90000"/>
          </a:bodyPr>
          <a:lstStyle/>
          <a:p>
            <a:r>
              <a:rPr lang="es-ES" dirty="0"/>
              <a:t>Herramientas actuales: Evalúa tu ecosistema tecnológico</a:t>
            </a:r>
            <a:br>
              <a:rPr lang="es-ES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La IA se integra, no sustituye todo. Identifica qué herramientas son indispensables para tu día a día.</a:t>
            </a:r>
            <a:br>
              <a:rPr lang="es-ES" sz="2700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A45A93-6FBE-C0CF-E179-68DBBCD784B3}"/>
              </a:ext>
            </a:extLst>
          </p:cNvPr>
          <p:cNvSpPr txBox="1"/>
          <p:nvPr/>
        </p:nvSpPr>
        <p:spPr>
          <a:xfrm>
            <a:off x="3012990" y="2618252"/>
            <a:ext cx="61660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Software operativo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Herramientas analíticas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Sistemas de gestión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Automatizaciones existentes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Integraciones actuales</a:t>
            </a:r>
          </a:p>
        </p:txBody>
      </p:sp>
    </p:spTree>
    <p:extLst>
      <p:ext uri="{BB962C8B-B14F-4D97-AF65-F5344CB8AC3E}">
        <p14:creationId xmlns:p14="http://schemas.microsoft.com/office/powerpoint/2010/main" val="590818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01F4B-6C3F-13B4-7B97-6684DE833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4F3BE6-2D35-BA4C-D497-F9D9744EF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8754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dirty="0"/>
              <a:t>Nivel de madurez digital: Determina el  punto de </a:t>
            </a:r>
            <a:r>
              <a:rPr lang="es-ES" sz="4000" dirty="0"/>
              <a:t>partida</a:t>
            </a:r>
            <a:br>
              <a:rPr lang="es-ES" sz="2700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La adopción IA depende del grado de digitalización previo. Identifica dónde estás (procesos manuales, sin automatización o muy básica, asistentes IA o no)</a:t>
            </a:r>
            <a:br>
              <a:rPr lang="es-ES" sz="2700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3BCD85E-7FBB-F06D-DD4D-86CEE24C0E5B}"/>
              </a:ext>
            </a:extLst>
          </p:cNvPr>
          <p:cNvSpPr txBox="1"/>
          <p:nvPr/>
        </p:nvSpPr>
        <p:spPr>
          <a:xfrm>
            <a:off x="3046970" y="2537933"/>
            <a:ext cx="60980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Automatización básica o avanzada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Uso de datos estructurados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Cultura digital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Capacidad analítica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Nivel de integración tecnológica</a:t>
            </a:r>
          </a:p>
        </p:txBody>
      </p:sp>
    </p:spTree>
    <p:extLst>
      <p:ext uri="{BB962C8B-B14F-4D97-AF65-F5344CB8AC3E}">
        <p14:creationId xmlns:p14="http://schemas.microsoft.com/office/powerpoint/2010/main" val="142137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1B8B2-140F-B4DF-B712-45815F54D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CA34F8-25CB-6166-F5C5-787B0B98C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IDENTIFICA LOS PROBLEMAS ACTUALES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B78C97-44B3-CA16-F1F5-BB3BBA37FB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3</a:t>
            </a:r>
          </a:p>
        </p:txBody>
      </p:sp>
    </p:spTree>
    <p:extLst>
      <p:ext uri="{BB962C8B-B14F-4D97-AF65-F5344CB8AC3E}">
        <p14:creationId xmlns:p14="http://schemas.microsoft.com/office/powerpoint/2010/main" val="2755840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50AAD-1498-6A29-CCE4-0ECCB3757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E17C4-D733-7CC9-83FC-6D95FAFD6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Sobrecarga operativa: Cuando lo urgente bloquea lo estratégico</a:t>
            </a: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9AB4401-3D54-0E49-66C8-4151F3B1853F}"/>
              </a:ext>
            </a:extLst>
          </p:cNvPr>
          <p:cNvSpPr txBox="1"/>
          <p:nvPr/>
        </p:nvSpPr>
        <p:spPr>
          <a:xfrm>
            <a:off x="838200" y="1743058"/>
            <a:ext cx="11353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s-ES" i="1" dirty="0">
                <a:solidFill>
                  <a:schemeClr val="bg2">
                    <a:lumMod val="90000"/>
                  </a:schemeClr>
                </a:solidFill>
              </a:rPr>
              <a:t>La IA puede liberar tiempo de tareas repetitivas. Identifica tareas que consumen tiempo sin generar ventaja competitiva.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6B64260-900C-7517-544A-E1C6222961C6}"/>
              </a:ext>
            </a:extLst>
          </p:cNvPr>
          <p:cNvSpPr txBox="1"/>
          <p:nvPr/>
        </p:nvSpPr>
        <p:spPr>
          <a:xfrm>
            <a:off x="3046971" y="2778890"/>
            <a:ext cx="609805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Repetición de tareas manuales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Procesos dependientes de intervención humana constante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Falta de automatización estructurada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Duplicación de esfuerzos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Baja eficiencia en gestión del tiempo</a:t>
            </a:r>
          </a:p>
        </p:txBody>
      </p:sp>
    </p:spTree>
    <p:extLst>
      <p:ext uri="{BB962C8B-B14F-4D97-AF65-F5344CB8AC3E}">
        <p14:creationId xmlns:p14="http://schemas.microsoft.com/office/powerpoint/2010/main" val="3810051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6E32C-E531-C838-0EF9-97AB886E3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A24BE8-C0E2-466F-60B7-76F7A06AB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Decisiones lentas: Falta de análisis ágil</a:t>
            </a:r>
            <a:endParaRPr lang="es-ES" b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561994-6F13-C8A2-D47B-7334C5A069C3}"/>
              </a:ext>
            </a:extLst>
          </p:cNvPr>
          <p:cNvSpPr txBox="1"/>
          <p:nvPr/>
        </p:nvSpPr>
        <p:spPr>
          <a:xfrm>
            <a:off x="838200" y="1329181"/>
            <a:ext cx="114220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i="1" dirty="0">
                <a:solidFill>
                  <a:schemeClr val="bg2">
                    <a:lumMod val="90000"/>
                  </a:schemeClr>
                </a:solidFill>
              </a:rPr>
              <a:t>El análisis manual impide anticiparse a problemas.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FF84F0-CDA0-EE7D-73B7-097C99F56780}"/>
              </a:ext>
            </a:extLst>
          </p:cNvPr>
          <p:cNvSpPr txBox="1"/>
          <p:nvPr/>
        </p:nvSpPr>
        <p:spPr>
          <a:xfrm>
            <a:off x="3031525" y="2420277"/>
            <a:ext cx="612895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Análisis manual de datos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Procesamiento tardío de información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Dependencia de informes periódicos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Escasa anticipación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Ausencia de alertas automáticas</a:t>
            </a:r>
          </a:p>
        </p:txBody>
      </p:sp>
    </p:spTree>
    <p:extLst>
      <p:ext uri="{BB962C8B-B14F-4D97-AF65-F5344CB8AC3E}">
        <p14:creationId xmlns:p14="http://schemas.microsoft.com/office/powerpoint/2010/main" val="3737873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BCB0E-0000-EDCA-8CCA-F9EF068A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Guía para hacer este proyecto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0EFB4A-8DDE-3335-11F8-AB6AF6CED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Este proyecto tiene como objetivo que </a:t>
            </a:r>
            <a:r>
              <a:rPr lang="es-ES" b="1" dirty="0"/>
              <a:t>analices tu propio entorno profesional e identifiques oportunidades reales de aplicación de Inteligencia Artificial en tu puesto de trabajo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La plantilla está organizada en 58 partes que siguen una secuencia lógica: primero se analiza el </a:t>
            </a:r>
            <a:r>
              <a:rPr lang="es-ES" b="1" dirty="0"/>
              <a:t>contexto profesional</a:t>
            </a:r>
            <a:r>
              <a:rPr lang="es-ES" dirty="0"/>
              <a:t>, después se estudia el </a:t>
            </a:r>
            <a:r>
              <a:rPr lang="es-ES" b="1" dirty="0"/>
              <a:t>puesto de trabajo y sus procesos</a:t>
            </a:r>
            <a:r>
              <a:rPr lang="es-ES" dirty="0"/>
              <a:t>, y finalmente se diseñan </a:t>
            </a:r>
            <a:r>
              <a:rPr lang="es-ES" b="1" dirty="0"/>
              <a:t>soluciones basadas en IA, automatizaciones y un plan de adopción personal</a:t>
            </a:r>
            <a:r>
              <a:rPr lang="es-ES" dirty="0"/>
              <a:t>.</a:t>
            </a:r>
          </a:p>
          <a:p>
            <a:pPr marL="0" indent="0"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764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97020-4862-F0B6-60DC-E6465906F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FCAFEA-AC89-754E-F27C-3D73F4002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Creatividades repetitivas: Limitación en generación de ideas</a:t>
            </a:r>
            <a:br>
              <a:rPr lang="es-ES" dirty="0"/>
            </a:br>
            <a:endParaRPr lang="es-ES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0D31E94-6C2E-A776-37CD-D5DD37677DE0}"/>
              </a:ext>
            </a:extLst>
          </p:cNvPr>
          <p:cNvSpPr txBox="1"/>
          <p:nvPr/>
        </p:nvSpPr>
        <p:spPr>
          <a:xfrm>
            <a:off x="838199" y="1405966"/>
            <a:ext cx="114220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i="1" dirty="0">
                <a:solidFill>
                  <a:schemeClr val="bg2">
                    <a:lumMod val="90000"/>
                  </a:schemeClr>
                </a:solidFill>
              </a:rPr>
              <a:t>El análisis manual impide anticiparse a problemas.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C1FA4CC-DDCE-F5D8-4310-1124DCFF40C9}"/>
              </a:ext>
            </a:extLst>
          </p:cNvPr>
          <p:cNvSpPr txBox="1"/>
          <p:nvPr/>
        </p:nvSpPr>
        <p:spPr>
          <a:xfrm>
            <a:off x="3031525" y="2413337"/>
            <a:ext cx="612895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Producción limitada de variantes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Baja experimentación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Escasa personalización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Falta de exploración sistemática de ideas</a:t>
            </a:r>
          </a:p>
        </p:txBody>
      </p:sp>
    </p:spTree>
    <p:extLst>
      <p:ext uri="{BB962C8B-B14F-4D97-AF65-F5344CB8AC3E}">
        <p14:creationId xmlns:p14="http://schemas.microsoft.com/office/powerpoint/2010/main" val="3237545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B671A-E1B3-F80C-05F7-0DEC86E12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F14943-2947-9331-8A53-90AF7C84D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Uso superficial de datos</a:t>
            </a:r>
            <a:br>
              <a:rPr lang="es-ES" dirty="0"/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EA2C306-E156-14DC-2451-B479C721EDD8}"/>
              </a:ext>
            </a:extLst>
          </p:cNvPr>
          <p:cNvSpPr txBox="1"/>
          <p:nvPr/>
        </p:nvSpPr>
        <p:spPr>
          <a:xfrm>
            <a:off x="838200" y="1027906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Los datos disponibles no se explotan en profundidad.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42DE36B-6AE3-C105-2E4D-6CA9C5FDB851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Segmentaciones amplias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Análisis descriptivo sin profundidad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Falta de modelización predictiva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 aprovechamiento de patrones ocultos</a:t>
            </a:r>
          </a:p>
        </p:txBody>
      </p:sp>
    </p:spTree>
    <p:extLst>
      <p:ext uri="{BB962C8B-B14F-4D97-AF65-F5344CB8AC3E}">
        <p14:creationId xmlns:p14="http://schemas.microsoft.com/office/powerpoint/2010/main" val="4214379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1F17E-1864-15D9-D7D4-6F065FEF8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527A5F-6462-49D1-61E1-565EEBC76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Dependencia estructural del equipo</a:t>
            </a:r>
            <a:br>
              <a:rPr lang="es-ES" dirty="0"/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97953D0-C714-AE3D-1BF0-93690C8A9800}"/>
              </a:ext>
            </a:extLst>
          </p:cNvPr>
          <p:cNvSpPr txBox="1"/>
          <p:nvPr/>
        </p:nvSpPr>
        <p:spPr>
          <a:xfrm>
            <a:off x="838200" y="1027906"/>
            <a:ext cx="90842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Cuellos de botella que ralentizan procesos clave.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FD328FC-166B-13A1-1A00-F8D06B7AD6D8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Validaciones múltiples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Centralización excesiva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Saturación operativa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Falta de autonomía operativa</a:t>
            </a:r>
          </a:p>
        </p:txBody>
      </p:sp>
    </p:spTree>
    <p:extLst>
      <p:ext uri="{BB962C8B-B14F-4D97-AF65-F5344CB8AC3E}">
        <p14:creationId xmlns:p14="http://schemas.microsoft.com/office/powerpoint/2010/main" val="795576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93EAA-DF3C-F744-61E0-946B04ADB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165359-1BB9-D8AA-CE1A-6029D876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PROCESOS CRITICOS EN TU ROL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CDF761-FABE-10FB-F406-E06AFEC7DE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4</a:t>
            </a:r>
          </a:p>
        </p:txBody>
      </p:sp>
    </p:spTree>
    <p:extLst>
      <p:ext uri="{BB962C8B-B14F-4D97-AF65-F5344CB8AC3E}">
        <p14:creationId xmlns:p14="http://schemas.microsoft.com/office/powerpoint/2010/main" val="17730660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AEDC0-6748-ACBF-898C-1B50A5D1B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BB88D-6A96-4CDC-0812-C062EB975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Identificación del flujo operativo principal</a:t>
            </a:r>
            <a:br>
              <a:rPr lang="es-ES" dirty="0"/>
            </a:br>
            <a:endParaRPr lang="es-ES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C106552-DAE6-A5FA-E1A4-77DD854D2EF8}"/>
              </a:ext>
            </a:extLst>
          </p:cNvPr>
          <p:cNvSpPr txBox="1"/>
          <p:nvPr/>
        </p:nvSpPr>
        <p:spPr>
          <a:xfrm>
            <a:off x="838199" y="1027906"/>
            <a:ext cx="106412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2">
                    <a:lumMod val="90000"/>
                  </a:schemeClr>
                </a:solidFill>
              </a:rPr>
              <a:t>Descomponer el proceso permite detectar puntos automatizables.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3896A3-97C9-F11A-0429-FDE8158C849E}"/>
              </a:ext>
            </a:extLst>
          </p:cNvPr>
          <p:cNvSpPr txBox="1"/>
          <p:nvPr/>
        </p:nvSpPr>
        <p:spPr>
          <a:xfrm>
            <a:off x="3049030" y="2136339"/>
            <a:ext cx="60980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Fases del proceso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Tareas manuales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Puntos de fricción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Dependencias internas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Riesgos asociados</a:t>
            </a:r>
          </a:p>
        </p:txBody>
      </p:sp>
    </p:spTree>
    <p:extLst>
      <p:ext uri="{BB962C8B-B14F-4D97-AF65-F5344CB8AC3E}">
        <p14:creationId xmlns:p14="http://schemas.microsoft.com/office/powerpoint/2010/main" val="31401701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D5A08-18A3-6B86-09C9-9490861DE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AF8DC-6466-F10E-FAA8-4BD6E840D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Procesos de análisis y </a:t>
            </a:r>
            <a:r>
              <a:rPr lang="es-ES" dirty="0" err="1"/>
              <a:t>reporting</a:t>
            </a:r>
            <a:br>
              <a:rPr lang="es-ES" dirty="0"/>
            </a:br>
            <a:r>
              <a:rPr lang="es-ES" sz="3100" i="1" dirty="0">
                <a:solidFill>
                  <a:schemeClr val="bg2">
                    <a:lumMod val="90000"/>
                  </a:schemeClr>
                </a:solidFill>
              </a:rPr>
              <a:t>Transformar datos en información accionable.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F61FE1-F346-31D2-9C77-6D1E4B54A1E9}"/>
              </a:ext>
            </a:extLst>
          </p:cNvPr>
          <p:cNvSpPr txBox="1"/>
          <p:nvPr/>
        </p:nvSpPr>
        <p:spPr>
          <a:xfrm>
            <a:off x="3049030" y="2136339"/>
            <a:ext cx="60980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Recopilación de datos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Limpieza y estructuración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Análisis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Interpretación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Comunicación de resultados</a:t>
            </a:r>
          </a:p>
        </p:txBody>
      </p:sp>
    </p:spTree>
    <p:extLst>
      <p:ext uri="{BB962C8B-B14F-4D97-AF65-F5344CB8AC3E}">
        <p14:creationId xmlns:p14="http://schemas.microsoft.com/office/powerpoint/2010/main" val="7248802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12320-B200-6075-6746-A909449FF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0D31D8-D42B-0A2E-86F1-56906A7F1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Procesos de </a:t>
            </a:r>
            <a:r>
              <a:rPr lang="es-ES" dirty="0" err="1"/>
              <a:t>priorizacion</a:t>
            </a:r>
            <a:br>
              <a:rPr lang="es-ES" dirty="0"/>
            </a:br>
            <a:r>
              <a:rPr lang="es-ES" sz="3200" i="1" dirty="0">
                <a:solidFill>
                  <a:schemeClr val="bg2">
                    <a:lumMod val="90000"/>
                  </a:schemeClr>
                </a:solidFill>
              </a:rPr>
              <a:t>Asignar recursos según impacto esperado.</a:t>
            </a:r>
            <a:br>
              <a:rPr lang="es-ES" sz="3200" dirty="0"/>
            </a:b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B536C4A-E0FC-53B5-E51E-CFB5E110F417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Clasificación de tareas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Criterios de prioridad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Gestión de urgencias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Optimización del tiempo</a:t>
            </a:r>
          </a:p>
        </p:txBody>
      </p:sp>
    </p:spTree>
    <p:extLst>
      <p:ext uri="{BB962C8B-B14F-4D97-AF65-F5344CB8AC3E}">
        <p14:creationId xmlns:p14="http://schemas.microsoft.com/office/powerpoint/2010/main" val="400715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05043-2AE7-1CE9-EB71-CBA72071D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26D6D-1A3B-6E32-5D8E-F3C6659B8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Procesos de planificación</a:t>
            </a:r>
            <a:br>
              <a:rPr lang="es-ES" dirty="0"/>
            </a:br>
            <a:r>
              <a:rPr lang="es-ES" sz="3200" i="1" dirty="0">
                <a:solidFill>
                  <a:schemeClr val="bg2">
                    <a:lumMod val="90000"/>
                  </a:schemeClr>
                </a:solidFill>
              </a:rPr>
              <a:t>Sistematizar la toma de decisiones anticipadas.</a:t>
            </a:r>
            <a:br>
              <a:rPr lang="es-ES" sz="3200" dirty="0"/>
            </a:b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8E2EB14-536B-8172-C76E-F657B4023EB3}"/>
              </a:ext>
            </a:extLst>
          </p:cNvPr>
          <p:cNvSpPr txBox="1"/>
          <p:nvPr/>
        </p:nvSpPr>
        <p:spPr>
          <a:xfrm>
            <a:off x="3046971" y="2136338"/>
            <a:ext cx="609805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Definición de objetivos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Diseño de estrategia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Asignación de recursos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Calendarización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Seguimiento</a:t>
            </a:r>
          </a:p>
        </p:txBody>
      </p:sp>
    </p:spTree>
    <p:extLst>
      <p:ext uri="{BB962C8B-B14F-4D97-AF65-F5344CB8AC3E}">
        <p14:creationId xmlns:p14="http://schemas.microsoft.com/office/powerpoint/2010/main" val="12698702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3FB50-5BC0-89EB-8964-D52BEE66D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507A6C-E173-4980-66C9-A7CF58F8B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Procesos de optimización continua</a:t>
            </a:r>
            <a:br>
              <a:rPr lang="es-ES" dirty="0"/>
            </a:br>
            <a:r>
              <a:rPr lang="es-ES" sz="3100" dirty="0">
                <a:solidFill>
                  <a:schemeClr val="bg2">
                    <a:lumMod val="90000"/>
                  </a:schemeClr>
                </a:solidFill>
              </a:rPr>
              <a:t>M</a:t>
            </a: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ejorar iterativamente mediante aprendizaje estructurado.</a:t>
            </a:r>
            <a:br>
              <a:rPr lang="es-ES" sz="3200" dirty="0"/>
            </a:b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CED971A-E727-4304-709A-3C88F4D6CAA8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Evaluación de resultados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Ajuste de variables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Experimentación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Aprendizaje continuo</a:t>
            </a:r>
          </a:p>
        </p:txBody>
      </p:sp>
    </p:spTree>
    <p:extLst>
      <p:ext uri="{BB962C8B-B14F-4D97-AF65-F5344CB8AC3E}">
        <p14:creationId xmlns:p14="http://schemas.microsoft.com/office/powerpoint/2010/main" val="10258301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3EFDD-2C51-1126-E4B2-615E58957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04A8F-9CB5-137B-421D-0619B8A64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MAPA DE TAREAS REPETITIVAS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9D0EB0-5FAC-D5B5-BA6C-9DF3A7C1C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5</a:t>
            </a:r>
          </a:p>
        </p:txBody>
      </p:sp>
    </p:spTree>
    <p:extLst>
      <p:ext uri="{BB962C8B-B14F-4D97-AF65-F5344CB8AC3E}">
        <p14:creationId xmlns:p14="http://schemas.microsoft.com/office/powerpoint/2010/main" val="4290484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87B4E-997B-A3C1-898C-50C5B3D52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65700-8F1E-739B-C896-EBA00B55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Guía para hacer este proyecto (II)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ED798C-0643-83F6-B135-6460399D1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sz="1600" dirty="0"/>
              <a:t>Para completar el proyecto:</a:t>
            </a:r>
          </a:p>
          <a:p>
            <a:r>
              <a:rPr lang="es-ES" sz="1600" b="1" dirty="0"/>
              <a:t>Contextualiza tu entorno profesional</a:t>
            </a:r>
            <a:br>
              <a:rPr lang="es-ES" sz="1600" dirty="0"/>
            </a:br>
            <a:r>
              <a:rPr lang="es-ES" sz="1600" dirty="0"/>
              <a:t>Describe el sector, la empresa, el departamento y el puesto que vas a analizar.</a:t>
            </a:r>
          </a:p>
          <a:p>
            <a:r>
              <a:rPr lang="es-ES" sz="1600" b="1" dirty="0"/>
              <a:t>Analiza tu rol profesional</a:t>
            </a:r>
            <a:br>
              <a:rPr lang="es-ES" sz="1600" dirty="0"/>
            </a:br>
            <a:r>
              <a:rPr lang="es-ES" sz="1600" dirty="0"/>
              <a:t>Explica tus responsabilidades, objetivos, herramientas y procesos principales.</a:t>
            </a:r>
          </a:p>
          <a:p>
            <a:r>
              <a:rPr lang="es-ES" sz="1600" b="1" dirty="0"/>
              <a:t>Identifica problemas y tareas repetitivas</a:t>
            </a:r>
            <a:br>
              <a:rPr lang="es-ES" sz="1600" dirty="0"/>
            </a:br>
            <a:r>
              <a:rPr lang="es-ES" sz="1600" dirty="0"/>
              <a:t>Detecta actividades que consumen tiempo, procesos manuales o limitaciones actuales.</a:t>
            </a:r>
          </a:p>
          <a:p>
            <a:r>
              <a:rPr lang="es-ES" sz="1600" b="1" dirty="0"/>
              <a:t>Diseña soluciones basadas en IA</a:t>
            </a:r>
            <a:br>
              <a:rPr lang="es-ES" sz="1600" dirty="0"/>
            </a:br>
            <a:r>
              <a:rPr lang="es-ES" sz="1600" dirty="0"/>
              <a:t>Propón asistentes de IA, </a:t>
            </a:r>
            <a:r>
              <a:rPr lang="es-ES" sz="1600" dirty="0" err="1"/>
              <a:t>prompts</a:t>
            </a:r>
            <a:r>
              <a:rPr lang="es-ES" sz="1600" dirty="0"/>
              <a:t> y automatizaciones que podrían mejorar tu trabajo.</a:t>
            </a:r>
          </a:p>
          <a:p>
            <a:r>
              <a:rPr lang="es-ES" sz="1600" b="1" dirty="0"/>
              <a:t>Evalúa el impacto</a:t>
            </a:r>
            <a:br>
              <a:rPr lang="es-ES" sz="1600" dirty="0"/>
            </a:br>
            <a:r>
              <a:rPr lang="es-ES" sz="1600" dirty="0"/>
              <a:t>Explica cómo la IA podría mejorar eficiencia, toma de decisiones y productividad.</a:t>
            </a:r>
          </a:p>
          <a:p>
            <a:r>
              <a:rPr lang="es-ES" sz="1600" b="1" dirty="0"/>
              <a:t>Reflexiona sobre riesgos y adopción</a:t>
            </a:r>
            <a:br>
              <a:rPr lang="es-ES" sz="1600" dirty="0"/>
            </a:br>
            <a:r>
              <a:rPr lang="es-ES" sz="1600" dirty="0"/>
              <a:t>Considera posibles limitaciones y plantea un plan personal de implementación en 90 días.</a:t>
            </a:r>
          </a:p>
          <a:p>
            <a:endParaRPr lang="es-ES" sz="1600" dirty="0"/>
          </a:p>
          <a:p>
            <a:pPr marL="0" indent="0">
              <a:buNone/>
            </a:pPr>
            <a:r>
              <a:rPr lang="es-ES" u="sng" dirty="0"/>
              <a:t>No es necesario que todas las respuestas sean extensas. Lo importante es </a:t>
            </a:r>
            <a:r>
              <a:rPr lang="es-ES" b="1" u="sng" dirty="0"/>
              <a:t>demostrar capacidad de análisis, pensamiento estratégico y comprensión práctica del uso de IA en el entorno profesional</a:t>
            </a:r>
            <a:r>
              <a:rPr lang="es-ES" u="sng" dirty="0"/>
              <a:t>.</a:t>
            </a:r>
          </a:p>
          <a:p>
            <a:pPr marL="0" indent="0">
              <a:buNone/>
            </a:pPr>
            <a:endParaRPr lang="es-E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30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44D8D-2840-70DB-A4E6-F7AA7B410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775758-C8D3-7B23-010F-7D9B70E43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Identifica tareas diarias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Detectar automatizaciones de impacto inmediato.</a:t>
            </a:r>
            <a:br>
              <a:rPr lang="es-ES" sz="3200" dirty="0"/>
            </a:b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521105-EEBB-D787-747E-EF822DAF5FC0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Revisión de métricas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Respuestas estructuradas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Actualización de sistemas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Seguimiento rutinario</a:t>
            </a:r>
          </a:p>
        </p:txBody>
      </p:sp>
    </p:spTree>
    <p:extLst>
      <p:ext uri="{BB962C8B-B14F-4D97-AF65-F5344CB8AC3E}">
        <p14:creationId xmlns:p14="http://schemas.microsoft.com/office/powerpoint/2010/main" val="505001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D274E-0A20-09D0-3B16-489F80523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60FD0-6AF6-47F2-A91C-CD2811073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Identifica tareas semanales</a:t>
            </a:r>
            <a:br>
              <a:rPr lang="es-ES" dirty="0"/>
            </a:br>
            <a:r>
              <a:rPr lang="es-ES" sz="3200" dirty="0" err="1">
                <a:solidFill>
                  <a:schemeClr val="bg2">
                    <a:lumMod val="90000"/>
                  </a:schemeClr>
                </a:solidFill>
              </a:rPr>
              <a:t>Evalua</a:t>
            </a: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 procesos </a:t>
            </a:r>
            <a:r>
              <a:rPr lang="es-ES" sz="3200" dirty="0" err="1">
                <a:solidFill>
                  <a:schemeClr val="bg2">
                    <a:lumMod val="90000"/>
                  </a:schemeClr>
                </a:solidFill>
              </a:rPr>
              <a:t>estructurables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2AC801-8F62-4264-4FCD-F50E8DFA2F92}"/>
              </a:ext>
            </a:extLst>
          </p:cNvPr>
          <p:cNvSpPr txBox="1"/>
          <p:nvPr/>
        </p:nvSpPr>
        <p:spPr>
          <a:xfrm>
            <a:off x="3046971" y="2413337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Reportes periódicos</a:t>
            </a:r>
          </a:p>
          <a:p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Análisis recurrente</a:t>
            </a:r>
          </a:p>
          <a:p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Reuniones de seguimiento</a:t>
            </a:r>
          </a:p>
          <a:p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Consolidación de información</a:t>
            </a:r>
          </a:p>
        </p:txBody>
      </p:sp>
    </p:spTree>
    <p:extLst>
      <p:ext uri="{BB962C8B-B14F-4D97-AF65-F5344CB8AC3E}">
        <p14:creationId xmlns:p14="http://schemas.microsoft.com/office/powerpoint/2010/main" val="35107057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86769-0801-EDC7-41F9-CFD791AF8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0CB21-3FDE-DDF6-6375-1E177583C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Identifica tareas mensuales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Detecta procesos de planificación automatizable.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B7E1D5C-034B-35D0-66BF-D8E21E0EFC4B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Auditorías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Evaluación estratégica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Revisión presupuestaria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Planificación futura</a:t>
            </a:r>
          </a:p>
        </p:txBody>
      </p:sp>
    </p:spTree>
    <p:extLst>
      <p:ext uri="{BB962C8B-B14F-4D97-AF65-F5344CB8AC3E}">
        <p14:creationId xmlns:p14="http://schemas.microsoft.com/office/powerpoint/2010/main" val="9164973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00ED8-AAD1-E277-2172-D0D5705A7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C284E3-931F-0A25-4F9A-436450D0B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Clasificación por potencial de automatización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Priorizar según impacto y viabilidad</a:t>
            </a:r>
            <a:r>
              <a:rPr lang="es-ES" sz="3200" dirty="0"/>
              <a:t>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028FA76-8A4E-7F93-01C2-D01CE7D8071F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Alta automatización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Media automatización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Baja automatización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Impacto estratégico asociado</a:t>
            </a:r>
          </a:p>
        </p:txBody>
      </p:sp>
    </p:spTree>
    <p:extLst>
      <p:ext uri="{BB962C8B-B14F-4D97-AF65-F5344CB8AC3E}">
        <p14:creationId xmlns:p14="http://schemas.microsoft.com/office/powerpoint/2010/main" val="11664556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96FFA-F046-FDB2-CFE4-B2FA90188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87775-E506-4A12-4943-4CD59D30D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Impacto vs Esfuerzo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Decidir estratégicamente qué implementar primero</a:t>
            </a:r>
            <a:r>
              <a:rPr lang="es-ES" sz="3200" dirty="0"/>
              <a:t>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E524783-16C3-5BE5-C10B-EC77E4E75FA1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Acciones rápidas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Proyectos estratégicos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Automatizaciones piloto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Plan de implementación gradual</a:t>
            </a:r>
          </a:p>
        </p:txBody>
      </p:sp>
    </p:spTree>
    <p:extLst>
      <p:ext uri="{BB962C8B-B14F-4D97-AF65-F5344CB8AC3E}">
        <p14:creationId xmlns:p14="http://schemas.microsoft.com/office/powerpoint/2010/main" val="12552040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3B373-3D6E-0A53-EC17-8B47E5FAF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D23CD7-54D5-6EAD-7DF7-C8F5FC3B8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DISEÑO DE ASISTENTES 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BD4725-32FF-C60D-3F3A-D9B3A16BA2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6</a:t>
            </a:r>
          </a:p>
        </p:txBody>
      </p:sp>
    </p:spTree>
    <p:extLst>
      <p:ext uri="{BB962C8B-B14F-4D97-AF65-F5344CB8AC3E}">
        <p14:creationId xmlns:p14="http://schemas.microsoft.com/office/powerpoint/2010/main" val="332922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A56CE-E622-6C5D-F84C-3F6E3EE26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FDD927-0418-4BB9-FEDC-525D8C18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Diseño de asistentes IA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Escalar la producción sin aumentar recursos.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5E9976A-92CC-8F99-653B-7D01F1EC944E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Generación estructurada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Variantes múltiples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Adaptación a perfiles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Formatos diversos</a:t>
            </a:r>
          </a:p>
        </p:txBody>
      </p:sp>
    </p:spTree>
    <p:extLst>
      <p:ext uri="{BB962C8B-B14F-4D97-AF65-F5344CB8AC3E}">
        <p14:creationId xmlns:p14="http://schemas.microsoft.com/office/powerpoint/2010/main" val="28091155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2AE33-C825-60FB-7A96-CD08AF576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9B723E-6698-3CF2-7DC0-E9CBD93DA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Asistente analista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Convertir datos en recomendaciones accionables.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24861-1FE7-93C2-1195-F1D62D44E5DD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Detección de patrones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Identificación de anomalías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Sugerencias de mejora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Resúmenes ejecutivos</a:t>
            </a:r>
          </a:p>
        </p:txBody>
      </p:sp>
    </p:spTree>
    <p:extLst>
      <p:ext uri="{BB962C8B-B14F-4D97-AF65-F5344CB8AC3E}">
        <p14:creationId xmlns:p14="http://schemas.microsoft.com/office/powerpoint/2010/main" val="12851014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4D43EB-58B7-F949-A7B5-54B184F32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59774-6488-1240-4917-5F4998791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Asistente planificador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Apoyo estructurado a la planificación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F45147F-8646-0C08-9BD1-CAB7639024D8}"/>
              </a:ext>
            </a:extLst>
          </p:cNvPr>
          <p:cNvSpPr txBox="1"/>
          <p:nvPr/>
        </p:nvSpPr>
        <p:spPr>
          <a:xfrm>
            <a:off x="3049030" y="2413338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Propuesta de estrategias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Organización temporal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Asignación sugerida de recursos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Escenarios alternativos</a:t>
            </a:r>
          </a:p>
        </p:txBody>
      </p:sp>
    </p:spTree>
    <p:extLst>
      <p:ext uri="{BB962C8B-B14F-4D97-AF65-F5344CB8AC3E}">
        <p14:creationId xmlns:p14="http://schemas.microsoft.com/office/powerpoint/2010/main" val="20607157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C5C55-F79C-7C36-FEA9-C109FEBCD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24F5D2-59DA-830E-99BF-91F6BA83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Asistente de </a:t>
            </a:r>
            <a:r>
              <a:rPr lang="es-ES" dirty="0" err="1"/>
              <a:t>priorizacion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Optimizar asignación de esfuerzo.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D6441C-78A8-30E8-2D74-62B43075A3E2}"/>
              </a:ext>
            </a:extLst>
          </p:cNvPr>
          <p:cNvSpPr txBox="1"/>
          <p:nvPr/>
        </p:nvSpPr>
        <p:spPr>
          <a:xfrm>
            <a:off x="3049030" y="2690336"/>
            <a:ext cx="609805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Clasificación automática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Evaluación de urgencia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Identificación de alto impacto</a:t>
            </a:r>
          </a:p>
        </p:txBody>
      </p:sp>
    </p:spTree>
    <p:extLst>
      <p:ext uri="{BB962C8B-B14F-4D97-AF65-F5344CB8AC3E}">
        <p14:creationId xmlns:p14="http://schemas.microsoft.com/office/powerpoint/2010/main" val="1151602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CC85F-CAE2-6306-7805-B0353509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DATOS INICIALES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4BC0BE-1D17-CEC8-941F-2CA367465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Sector:</a:t>
            </a:r>
          </a:p>
          <a:p>
            <a:pPr marL="0" indent="0">
              <a:buNone/>
            </a:pPr>
            <a:br>
              <a:rPr lang="es-ES" dirty="0"/>
            </a:br>
            <a:r>
              <a:rPr lang="es-ES" b="1" dirty="0"/>
              <a:t>Empresa:</a:t>
            </a:r>
            <a:r>
              <a:rPr lang="es-ES" dirty="0"/>
              <a:t>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Departamento:</a:t>
            </a:r>
          </a:p>
          <a:p>
            <a:pPr marL="0" indent="0">
              <a:buNone/>
            </a:pPr>
            <a:br>
              <a:rPr lang="es-ES" dirty="0"/>
            </a:br>
            <a:r>
              <a:rPr lang="es-ES" b="1" dirty="0"/>
              <a:t>Puesto:</a:t>
            </a:r>
          </a:p>
          <a:p>
            <a:pPr marL="0" indent="0">
              <a:buNone/>
            </a:pPr>
            <a:endParaRPr lang="es-ES" b="1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43016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2AC94-09A8-6AD1-A0E6-424D12FD5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3396C-9867-0350-BBB5-D064CFBDE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Arquitectura integrada de asistentes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Diseñar un ecosistema coherente.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A385B7D-F78D-37D7-C65E-73A2EB59C132}"/>
              </a:ext>
            </a:extLst>
          </p:cNvPr>
          <p:cNvSpPr txBox="1"/>
          <p:nvPr/>
        </p:nvSpPr>
        <p:spPr>
          <a:xfrm>
            <a:off x="3046971" y="2413337"/>
            <a:ext cx="60980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Integración con sistemas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Flujo de datos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Automatizaciones conectadas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Supervisión humana</a:t>
            </a:r>
          </a:p>
        </p:txBody>
      </p:sp>
    </p:spTree>
    <p:extLst>
      <p:ext uri="{BB962C8B-B14F-4D97-AF65-F5344CB8AC3E}">
        <p14:creationId xmlns:p14="http://schemas.microsoft.com/office/powerpoint/2010/main" val="22584794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AF482-A419-767B-0C42-4C749E2E0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652DA-7F2F-A005-9E5A-32F614A5A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PROMPTS Y JUSTIFICACIÓN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E5CFFD-5070-BD35-7E77-D67DF272B7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7</a:t>
            </a:r>
          </a:p>
        </p:txBody>
      </p:sp>
    </p:spTree>
    <p:extLst>
      <p:ext uri="{BB962C8B-B14F-4D97-AF65-F5344CB8AC3E}">
        <p14:creationId xmlns:p14="http://schemas.microsoft.com/office/powerpoint/2010/main" val="14113684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16E1A-5FA0-C004-1198-03773BE21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3E1BDB-A392-EFA6-C1D0-06BFA8AE2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Diseño de </a:t>
            </a:r>
            <a:r>
              <a:rPr lang="es-ES" dirty="0" err="1"/>
              <a:t>prompts</a:t>
            </a:r>
            <a:r>
              <a:rPr lang="es-ES" dirty="0"/>
              <a:t> basados en rol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Definir contexto mejora la calidad del resultado.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0330F0C-F8EA-54C2-50B6-0A5B8544D47E}"/>
              </a:ext>
            </a:extLst>
          </p:cNvPr>
          <p:cNvSpPr txBox="1"/>
          <p:nvPr/>
        </p:nvSpPr>
        <p:spPr>
          <a:xfrm>
            <a:off x="838200" y="2134845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29912837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A50CD-1EE6-4A21-C6AE-B4D588C24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6EF005-F52D-AC4C-B57A-07BB32167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Prompts</a:t>
            </a:r>
            <a:r>
              <a:rPr lang="es-ES" dirty="0"/>
              <a:t> estructurados con datos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Cuanto más contexto, mayor precisión.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AB83767-73AA-6A9D-665F-AC52EA740C1D}"/>
              </a:ext>
            </a:extLst>
          </p:cNvPr>
          <p:cNvSpPr txBox="1"/>
          <p:nvPr/>
        </p:nvSpPr>
        <p:spPr>
          <a:xfrm>
            <a:off x="838200" y="1879664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39649837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16E52-5914-6876-EE53-15E41EA45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42463A-ADE2-AE3A-E5C0-D7D1A080A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Prompts</a:t>
            </a:r>
            <a:r>
              <a:rPr lang="es-ES" dirty="0"/>
              <a:t> orientados a planificación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Convertir solicitudes genéricas en instrucciones estratégicas.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16A9278-476B-A928-90CB-01074FCC8E6C}"/>
              </a:ext>
            </a:extLst>
          </p:cNvPr>
          <p:cNvSpPr txBox="1"/>
          <p:nvPr/>
        </p:nvSpPr>
        <p:spPr>
          <a:xfrm>
            <a:off x="838200" y="1847766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263579852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496C8-E231-0590-C91A-505B78E31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9EAE85-9C14-949A-75DA-9B1EC0572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Prompts</a:t>
            </a:r>
            <a:r>
              <a:rPr lang="es-ES" dirty="0"/>
              <a:t> orientados a planificación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Convertir solicitudes genéricas en instrucciones estratégicas.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984A992-1AFC-CA9F-1670-0D1636B29D00}"/>
              </a:ext>
            </a:extLst>
          </p:cNvPr>
          <p:cNvSpPr txBox="1"/>
          <p:nvPr/>
        </p:nvSpPr>
        <p:spPr>
          <a:xfrm>
            <a:off x="838200" y="2071050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6626741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C6431-5283-96C8-EDB1-0DAEFD8E9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2C4C4-29A0-DBA4-D242-8854473CB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err="1"/>
              <a:t>Prompts</a:t>
            </a:r>
            <a:r>
              <a:rPr lang="es-ES" dirty="0"/>
              <a:t> orientados a síntesis ejecutiva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Comunicación clara y estructurada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03DF848-7CCC-651D-A50A-013E1892D3A8}"/>
              </a:ext>
            </a:extLst>
          </p:cNvPr>
          <p:cNvSpPr txBox="1"/>
          <p:nvPr/>
        </p:nvSpPr>
        <p:spPr>
          <a:xfrm>
            <a:off x="838200" y="1900928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14922975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5BA7B-50C0-B028-1659-434552883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8C7462-2BF4-0167-FE64-5F2FAE6DE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AUTOMATIZACIONES PROPUESTAS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A45D7B-064F-B812-AF03-976AF045A4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8</a:t>
            </a:r>
          </a:p>
        </p:txBody>
      </p:sp>
    </p:spTree>
    <p:extLst>
      <p:ext uri="{BB962C8B-B14F-4D97-AF65-F5344CB8AC3E}">
        <p14:creationId xmlns:p14="http://schemas.microsoft.com/office/powerpoint/2010/main" val="5251608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14A89-3775-D7BA-F00B-CE58EB416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83DEF2-7379-7446-C545-905190957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de </a:t>
            </a:r>
            <a:r>
              <a:rPr lang="es-ES" dirty="0" err="1"/>
              <a:t>reporting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Reducir intervención manual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B2EB9D2-4E6B-9C7A-F9E4-82B379DF8A02}"/>
              </a:ext>
            </a:extLst>
          </p:cNvPr>
          <p:cNvSpPr txBox="1"/>
          <p:nvPr/>
        </p:nvSpPr>
        <p:spPr>
          <a:xfrm>
            <a:off x="838200" y="2017886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30717829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E8FE1-778D-2F38-0ED3-202CDF145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8A6F70-98B9-7D6A-D580-B6EC05B83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de clasificación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Priorizar recursos automáticamente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3F59304-4F69-A7E3-C7B0-DF20B48614E0}"/>
              </a:ext>
            </a:extLst>
          </p:cNvPr>
          <p:cNvSpPr txBox="1"/>
          <p:nvPr/>
        </p:nvSpPr>
        <p:spPr>
          <a:xfrm>
            <a:off x="838200" y="1890296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175337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E414A-404A-96DD-C108-9296013A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CONTEXTO PROFESIONAL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D644BB-9914-37BD-7454-27FC10C9C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1</a:t>
            </a:r>
          </a:p>
        </p:txBody>
      </p:sp>
    </p:spTree>
    <p:extLst>
      <p:ext uri="{BB962C8B-B14F-4D97-AF65-F5344CB8AC3E}">
        <p14:creationId xmlns:p14="http://schemas.microsoft.com/office/powerpoint/2010/main" val="8097994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8E532-F017-F0E6-5F1D-F016C42B0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226883-6F5F-7A33-F3B5-66FCEDB12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de generación de contenidos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Escalar producción con control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94042C1-9A37-8B63-5BBA-9A2A59CC1B76}"/>
              </a:ext>
            </a:extLst>
          </p:cNvPr>
          <p:cNvSpPr txBox="1"/>
          <p:nvPr/>
        </p:nvSpPr>
        <p:spPr>
          <a:xfrm>
            <a:off x="838200" y="2071049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383954376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64A22-8429-6EF5-9D08-F8918BC00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516F43-8902-E697-8EB8-577FD04EE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de alertas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Detectar desviaciones tempranas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EEBF12C-E0C7-F16D-AB80-340B7D8C8A87}"/>
              </a:ext>
            </a:extLst>
          </p:cNvPr>
          <p:cNvSpPr txBox="1"/>
          <p:nvPr/>
        </p:nvSpPr>
        <p:spPr>
          <a:xfrm>
            <a:off x="916124" y="1964724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12402881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BE3E4-1A5D-B125-AAC2-1D670D793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C05AF8-C16F-2EED-755A-99BA43D67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Automatización de planificación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Estandarizar procesos recurrentes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F700352-A602-D672-CDD2-D22996690377}"/>
              </a:ext>
            </a:extLst>
          </p:cNvPr>
          <p:cNvSpPr txBox="1"/>
          <p:nvPr/>
        </p:nvSpPr>
        <p:spPr>
          <a:xfrm>
            <a:off x="838200" y="2081682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30092570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69F8D-746B-7B0E-CB93-5B8256A72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891F1-95A3-D9EF-55B9-BF58B1724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MEJORA EN TOMA DE DECISIONES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19EB16-A9BE-6F13-4AEA-CEA9847AC0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9</a:t>
            </a:r>
          </a:p>
        </p:txBody>
      </p:sp>
    </p:spTree>
    <p:extLst>
      <p:ext uri="{BB962C8B-B14F-4D97-AF65-F5344CB8AC3E}">
        <p14:creationId xmlns:p14="http://schemas.microsoft.com/office/powerpoint/2010/main" val="27503262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1BE2B8-9000-2E33-F20E-E57A0BF29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847697-61E7-23B3-615F-14BEF577B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Decisiones basadas en evidencias estructuradas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Reduces intuiciones no fundamentadas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C86E903-FD23-A04A-3667-57C9F3BF0D32}"/>
              </a:ext>
            </a:extLst>
          </p:cNvPr>
          <p:cNvSpPr txBox="1"/>
          <p:nvPr/>
        </p:nvSpPr>
        <p:spPr>
          <a:xfrm>
            <a:off x="838200" y="1964724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32919514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A984D-D81A-0A93-BEBB-A0CC24EF2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F80AF5-8F56-5434-C337-BB0F8CAB9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De análisis descriptivo a predictivo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Anticipación basada en datos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8422F1C-4400-A919-781C-3293DEFBDBBE}"/>
              </a:ext>
            </a:extLst>
          </p:cNvPr>
          <p:cNvSpPr txBox="1"/>
          <p:nvPr/>
        </p:nvSpPr>
        <p:spPr>
          <a:xfrm>
            <a:off x="838200" y="1932826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129472465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057B4-1534-7BEC-DDBE-FD8E48857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DC9EFA-F687-A6E9-1054-09F835479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Ventaja competitiva sostenible</a:t>
            </a:r>
            <a:br>
              <a:rPr lang="es-ES" dirty="0"/>
            </a:br>
            <a:r>
              <a:rPr lang="es-ES" sz="3200" dirty="0">
                <a:solidFill>
                  <a:schemeClr val="bg2">
                    <a:lumMod val="90000"/>
                  </a:schemeClr>
                </a:solidFill>
              </a:rPr>
              <a:t>Planificación estructural a largo plazo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B4EAD60-C151-D6D1-B562-D9EAF77FCC0A}"/>
              </a:ext>
            </a:extLst>
          </p:cNvPr>
          <p:cNvSpPr txBox="1"/>
          <p:nvPr/>
        </p:nvSpPr>
        <p:spPr>
          <a:xfrm>
            <a:off x="838200" y="1805235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151104578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57889-FA53-3910-2621-2E680F9A7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BD819-F16A-CEDD-73D3-B5FBC5C14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ROADMAP A 90 DIAS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B7CE7E-9919-AC5C-C284-6A61BF06C8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10</a:t>
            </a:r>
          </a:p>
        </p:txBody>
      </p:sp>
    </p:spTree>
    <p:extLst>
      <p:ext uri="{BB962C8B-B14F-4D97-AF65-F5344CB8AC3E}">
        <p14:creationId xmlns:p14="http://schemas.microsoft.com/office/powerpoint/2010/main" val="4754759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F86C5-1548-9447-50ED-F374B4299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76FF25-F85C-EFCA-1031-32365D7C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1: EXPLORACION</a:t>
            </a:r>
            <a:br>
              <a:rPr lang="es-ES" dirty="0"/>
            </a:b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F70AE2-C883-5EEF-A0B0-C323BF94E877}"/>
              </a:ext>
            </a:extLst>
          </p:cNvPr>
          <p:cNvSpPr txBox="1"/>
          <p:nvPr/>
        </p:nvSpPr>
        <p:spPr>
          <a:xfrm>
            <a:off x="969287" y="1613849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4361165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6B848-94C5-BD30-21BF-D62F9C713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D3964D-C171-B62F-7F2A-5F03A06E7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2: IMPLEMENTACION PILOTO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B14A34-8172-50D3-B7F9-EBF91C5BE0F5}"/>
              </a:ext>
            </a:extLst>
          </p:cNvPr>
          <p:cNvSpPr txBox="1"/>
          <p:nvPr/>
        </p:nvSpPr>
        <p:spPr>
          <a:xfrm>
            <a:off x="838200" y="1922194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193010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11275E-25E3-4CD1-47DB-1942CEBD1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334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Sector: Comprende el entorno competitivo donde operas</a:t>
            </a:r>
            <a:br>
              <a:rPr lang="es-ES" b="1" dirty="0"/>
            </a:br>
            <a:r>
              <a:rPr lang="es-ES" sz="2700" dirty="0">
                <a:solidFill>
                  <a:schemeClr val="bg2">
                    <a:lumMod val="90000"/>
                  </a:schemeClr>
                </a:solidFill>
              </a:rPr>
              <a:t>El contexto sectorial determina las oportunidades reales de aplicación de IA.</a:t>
            </a:r>
            <a:endParaRPr lang="es-ES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B8DD20-6A59-19C7-941B-28E3EED195C3}"/>
              </a:ext>
            </a:extLst>
          </p:cNvPr>
          <p:cNvSpPr txBox="1"/>
          <p:nvPr/>
        </p:nvSpPr>
        <p:spPr>
          <a:xfrm>
            <a:off x="838200" y="2551837"/>
            <a:ext cx="1059268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Nivel de digitalización del sector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Intensidad competitiva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Grado de presión sobre costes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Dependencia de datos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Ritmo de cambio tecnológico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1E340C-6EF6-CC49-2D15-D16D940543FC}"/>
              </a:ext>
            </a:extLst>
          </p:cNvPr>
          <p:cNvSpPr txBox="1"/>
          <p:nvPr/>
        </p:nvSpPr>
        <p:spPr>
          <a:xfrm>
            <a:off x="838200" y="5263005"/>
            <a:ext cx="105926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68005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D5910-A21A-728E-6C2B-FBA186AEA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A556C7-E12B-9892-BF8C-23018C804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3: INTEGRACION ESTRUCTURAL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6EBF0EB-B2BD-9527-7FE8-B0A39DB7FC92}"/>
              </a:ext>
            </a:extLst>
          </p:cNvPr>
          <p:cNvSpPr txBox="1"/>
          <p:nvPr/>
        </p:nvSpPr>
        <p:spPr>
          <a:xfrm>
            <a:off x="838200" y="1690688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307238406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F44F5B-99C8-3054-1627-ED49EADCD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FAA538-DE0B-890D-BA5C-C9EDF90DE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FASE 4: EVOLUCIÓN Y CONCLUSIONES</a:t>
            </a:r>
            <a:endParaRPr lang="es-ES" b="1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EA21E43-8494-EE1D-2432-C87227467484}"/>
              </a:ext>
            </a:extLst>
          </p:cNvPr>
          <p:cNvSpPr txBox="1"/>
          <p:nvPr/>
        </p:nvSpPr>
        <p:spPr>
          <a:xfrm>
            <a:off x="838200" y="1847766"/>
            <a:ext cx="444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Aplicar lo visto en curso</a:t>
            </a:r>
          </a:p>
        </p:txBody>
      </p:sp>
    </p:spTree>
    <p:extLst>
      <p:ext uri="{BB962C8B-B14F-4D97-AF65-F5344CB8AC3E}">
        <p14:creationId xmlns:p14="http://schemas.microsoft.com/office/powerpoint/2010/main" val="2946475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E565A-E84E-7180-1129-0A3717545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AC3AC7-868A-6A48-4BFC-43726759F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181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Tendencias del sector: Identifica fuerzas que impulsan el cambio</a:t>
            </a:r>
            <a:br>
              <a:rPr lang="es-ES" b="1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Las tendencias determinan dónde la IA puede generar ventaja estratégica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2C19553-6DB9-C73E-03FB-D788D82CD6F4}"/>
              </a:ext>
            </a:extLst>
          </p:cNvPr>
          <p:cNvSpPr txBox="1"/>
          <p:nvPr/>
        </p:nvSpPr>
        <p:spPr>
          <a:xfrm>
            <a:off x="838200" y="2849273"/>
            <a:ext cx="113538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Automatización creciente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Exigencia de personalización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Incremento de eficiencia operativa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Mayor uso de datos para toma de decisiones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Integración de tecnologías emergentes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bg1">
                  <a:lumMod val="95000"/>
                </a:schemeClr>
              </a:solidFill>
            </a:endParaRPr>
          </a:p>
          <a:p>
            <a:endParaRPr lang="es-ES" dirty="0">
              <a:solidFill>
                <a:schemeClr val="bg1">
                  <a:lumMod val="95000"/>
                </a:schemeClr>
              </a:solidFill>
            </a:endParaRPr>
          </a:p>
          <a:p>
            <a:pPr>
              <a:buNone/>
            </a:pP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2012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DDBE1-5BC8-76C8-BEFF-006AB4A43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BB1055-2114-FE71-46BE-E9657D9DC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268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Empresa: Entiende el modelo organizativo específico</a:t>
            </a:r>
            <a:br>
              <a:rPr lang="es-ES" b="1" dirty="0"/>
            </a:br>
            <a:r>
              <a:rPr lang="es-ES" sz="2700" i="1" dirty="0">
                <a:solidFill>
                  <a:schemeClr val="bg2">
                    <a:lumMod val="90000"/>
                  </a:schemeClr>
                </a:solidFill>
              </a:rPr>
              <a:t>La IA debe adaptarse a la realidad estructural de la empresa. (Negocio, empleados, modelo de negocio, dependencia digital –alta, media, baja-. </a:t>
            </a:r>
            <a:br>
              <a:rPr lang="es-ES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E99AC59-8344-4B33-9C53-482BEAE58330}"/>
              </a:ext>
            </a:extLst>
          </p:cNvPr>
          <p:cNvSpPr txBox="1"/>
          <p:nvPr/>
        </p:nvSpPr>
        <p:spPr>
          <a:xfrm>
            <a:off x="987056" y="2907088"/>
            <a:ext cx="979435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Tamaño de la organización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Modelo operativo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Cultura digital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Nivel de madurez tecnológica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Recursos disponibles</a:t>
            </a: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bg1">
                  <a:lumMod val="95000"/>
                </a:schemeClr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932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41781-FC24-2ED8-E094-7D3CFF9A4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EB4212-C157-1675-BD3C-898E79C5D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600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Modelo de negocio: Comprende cómo se genera valor</a:t>
            </a:r>
            <a:br>
              <a:rPr lang="es-ES" b="1" dirty="0"/>
            </a:br>
            <a:r>
              <a:rPr lang="es-ES" sz="2800" i="1" dirty="0">
                <a:solidFill>
                  <a:schemeClr val="bg2">
                    <a:lumMod val="90000"/>
                  </a:schemeClr>
                </a:solidFill>
              </a:rPr>
              <a:t>La IA debe alinearse con la cadena de creación de valor.</a:t>
            </a:r>
            <a:br>
              <a:rPr lang="es-ES" sz="2700" i="1" dirty="0">
                <a:solidFill>
                  <a:schemeClr val="bg2">
                    <a:lumMod val="90000"/>
                  </a:schemeClr>
                </a:solidFill>
              </a:rPr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DE6569-E1FA-8211-C36C-42E1C45FAC40}"/>
              </a:ext>
            </a:extLst>
          </p:cNvPr>
          <p:cNvSpPr txBox="1"/>
          <p:nvPr/>
        </p:nvSpPr>
        <p:spPr>
          <a:xfrm>
            <a:off x="954271" y="2317093"/>
            <a:ext cx="1068837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Contenido: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Fuentes de ingreso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Estructura de costes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Procesos clave de generación de valor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Interacción con clientes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Flujo de información</a:t>
            </a:r>
          </a:p>
          <a:p>
            <a:pPr>
              <a:buNone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None/>
            </a:pPr>
            <a:endParaRPr lang="es-E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2157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E901DDEC2E2C4BA24829C23A5537E0" ma:contentTypeVersion="16" ma:contentTypeDescription="Crear nuevo documento." ma:contentTypeScope="" ma:versionID="37528c10c93e382dd7b63ba8d3ba54a5">
  <xsd:schema xmlns:xsd="http://www.w3.org/2001/XMLSchema" xmlns:xs="http://www.w3.org/2001/XMLSchema" xmlns:p="http://schemas.microsoft.com/office/2006/metadata/properties" xmlns:ns2="0b763924-cee2-4689-ac4f-e9ee5eb60e9c" xmlns:ns3="30c3b043-cb9e-40cf-a0d7-74233b2c5345" targetNamespace="http://schemas.microsoft.com/office/2006/metadata/properties" ma:root="true" ma:fieldsID="fee21b5ddf0b7cfefd060d8e819f1090" ns2:_="" ns3:_="">
    <xsd:import namespace="0b763924-cee2-4689-ac4f-e9ee5eb60e9c"/>
    <xsd:import namespace="30c3b043-cb9e-40cf-a0d7-74233b2c53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63924-cee2-4689-ac4f-e9ee5eb60e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0ab2a972-c426-484b-ada7-7bebf5192d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3b043-cb9e-40cf-a0d7-74233b2c534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0065e01-20a5-4bc4-90c5-24151688aa29}" ma:internalName="TaxCatchAll" ma:showField="CatchAllData" ma:web="30c3b043-cb9e-40cf-a0d7-74233b2c53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63924-cee2-4689-ac4f-e9ee5eb60e9c">
      <Terms xmlns="http://schemas.microsoft.com/office/infopath/2007/PartnerControls"/>
    </lcf76f155ced4ddcb4097134ff3c332f>
    <TaxCatchAll xmlns="30c3b043-cb9e-40cf-a0d7-74233b2c5345" xsi:nil="true"/>
  </documentManagement>
</p:properties>
</file>

<file path=customXml/itemProps1.xml><?xml version="1.0" encoding="utf-8"?>
<ds:datastoreItem xmlns:ds="http://schemas.openxmlformats.org/officeDocument/2006/customXml" ds:itemID="{11A52F2C-A450-470B-923D-ED74F129E8DE}"/>
</file>

<file path=customXml/itemProps2.xml><?xml version="1.0" encoding="utf-8"?>
<ds:datastoreItem xmlns:ds="http://schemas.openxmlformats.org/officeDocument/2006/customXml" ds:itemID="{F191FFFE-B1FE-482E-9F1D-4D436D9C8134}"/>
</file>

<file path=customXml/itemProps3.xml><?xml version="1.0" encoding="utf-8"?>
<ds:datastoreItem xmlns:ds="http://schemas.openxmlformats.org/officeDocument/2006/customXml" ds:itemID="{23525CBE-4981-467F-A521-579CE42FEFCF}"/>
</file>

<file path=docProps/app.xml><?xml version="1.0" encoding="utf-8"?>
<Properties xmlns="http://schemas.openxmlformats.org/officeDocument/2006/extended-properties" xmlns:vt="http://schemas.openxmlformats.org/officeDocument/2006/docPropsVTypes">
  <TotalTime>4263</TotalTime>
  <Words>1473</Words>
  <Application>Microsoft Macintosh PowerPoint</Application>
  <PresentationFormat>Panorámica</PresentationFormat>
  <Paragraphs>343</Paragraphs>
  <Slides>61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61</vt:i4>
      </vt:variant>
    </vt:vector>
  </HeadingPairs>
  <TitlesOfParts>
    <vt:vector size="66" baseType="lpstr">
      <vt:lpstr>Aptos</vt:lpstr>
      <vt:lpstr>Aptos Display</vt:lpstr>
      <vt:lpstr>Arial</vt:lpstr>
      <vt:lpstr>Lato</vt:lpstr>
      <vt:lpstr>Tema de Office</vt:lpstr>
      <vt:lpstr>PROYECTO APLICADO </vt:lpstr>
      <vt:lpstr>Guía para hacer este proyecto</vt:lpstr>
      <vt:lpstr>Guía para hacer este proyecto (II)</vt:lpstr>
      <vt:lpstr>DATOS INICIALES</vt:lpstr>
      <vt:lpstr>CONTEXTO PROFESIONAL</vt:lpstr>
      <vt:lpstr>Sector: Comprende el entorno competitivo donde operas El contexto sectorial determina las oportunidades reales de aplicación de IA.</vt:lpstr>
      <vt:lpstr>Tendencias del sector: Identifica fuerzas que impulsan el cambio Las tendencias determinan dónde la IA puede generar ventaja estratégica </vt:lpstr>
      <vt:lpstr>Empresa: Entiende el modelo organizativo específico La IA debe adaptarse a la realidad estructural de la empresa. (Negocio, empleados, modelo de negocio, dependencia digital –alta, media, baja-.  </vt:lpstr>
      <vt:lpstr>Modelo de negocio: Comprende cómo se genera valor La IA debe alinearse con la cadena de creación de valor. </vt:lpstr>
      <vt:lpstr>Departamento: Delimita el ámbito de intervención La IA no se implementa en abstracto, sino en áreas concretas. Describe donde se actuaría.  </vt:lpstr>
      <vt:lpstr>TU PUESTO PROFESIONAL</vt:lpstr>
      <vt:lpstr>Puesto: Define responsabilidades estratégicas Identifica el nivel de impacto de tu rol en la organización. </vt:lpstr>
      <vt:lpstr>Objetivos del puesto: Comprende qué resultados se esperan La IA debe alinearse con objetivos medibles. Dónde podrías mejorar en tu día a día con IA </vt:lpstr>
      <vt:lpstr>KPIs clave: Identifica métricas críticas Lo que no se mide no se optimiza. Identifica con qué métricas te miden </vt:lpstr>
      <vt:lpstr>Herramientas actuales: Evalúa tu ecosistema tecnológico La IA se integra, no sustituye todo. Identifica qué herramientas son indispensables para tu día a día. </vt:lpstr>
      <vt:lpstr>Nivel de madurez digital: Determina el  punto de partida La adopción IA depende del grado de digitalización previo. Identifica dónde estás (procesos manuales, sin automatización o muy básica, asistentes IA o no) </vt:lpstr>
      <vt:lpstr>IDENTIFICA LOS PROBLEMAS ACTUALES</vt:lpstr>
      <vt:lpstr>Sobrecarga operativa: Cuando lo urgente bloquea lo estratégico</vt:lpstr>
      <vt:lpstr>Decisiones lentas: Falta de análisis ágil</vt:lpstr>
      <vt:lpstr>Creatividades repetitivas: Limitación en generación de ideas </vt:lpstr>
      <vt:lpstr>Uso superficial de datos </vt:lpstr>
      <vt:lpstr>Dependencia estructural del equipo </vt:lpstr>
      <vt:lpstr>PROCESOS CRITICOS EN TU ROL</vt:lpstr>
      <vt:lpstr>Identificación del flujo operativo principal </vt:lpstr>
      <vt:lpstr>Procesos de análisis y reporting Transformar datos en información accionable.</vt:lpstr>
      <vt:lpstr>Procesos de priorizacion Asignar recursos según impacto esperado. </vt:lpstr>
      <vt:lpstr>Procesos de planificación Sistematizar la toma de decisiones anticipadas. </vt:lpstr>
      <vt:lpstr>Procesos de optimización continua Mejorar iterativamente mediante aprendizaje estructurado. </vt:lpstr>
      <vt:lpstr>MAPA DE TAREAS REPETITIVAS</vt:lpstr>
      <vt:lpstr>Identifica tareas diarias Detectar automatizaciones de impacto inmediato. </vt:lpstr>
      <vt:lpstr>Identifica tareas semanales Evalua procesos estructurables</vt:lpstr>
      <vt:lpstr>Identifica tareas mensuales Detecta procesos de planificación automatizable.</vt:lpstr>
      <vt:lpstr>Clasificación por potencial de automatización Priorizar según impacto y viabilidad.</vt:lpstr>
      <vt:lpstr>Impacto vs Esfuerzo Decidir estratégicamente qué implementar primero.</vt:lpstr>
      <vt:lpstr>DISEÑO DE ASISTENTES IA</vt:lpstr>
      <vt:lpstr>Diseño de asistentes IA Escalar la producción sin aumentar recursos.</vt:lpstr>
      <vt:lpstr>Asistente analista Convertir datos en recomendaciones accionables.</vt:lpstr>
      <vt:lpstr>Asistente planificador Apoyo estructurado a la planificación</vt:lpstr>
      <vt:lpstr>Asistente de priorizacion Optimizar asignación de esfuerzo.</vt:lpstr>
      <vt:lpstr>Arquitectura integrada de asistentes Diseñar un ecosistema coherente.</vt:lpstr>
      <vt:lpstr>PROMPTS Y JUSTIFICACIÓN</vt:lpstr>
      <vt:lpstr>Diseño de prompts basados en rol Definir contexto mejora la calidad del resultado.</vt:lpstr>
      <vt:lpstr>Prompts estructurados con datos Cuanto más contexto, mayor precisión.</vt:lpstr>
      <vt:lpstr>Prompts orientados a planificación Convertir solicitudes genéricas en instrucciones estratégicas.</vt:lpstr>
      <vt:lpstr>Prompts orientados a planificación Convertir solicitudes genéricas en instrucciones estratégicas.</vt:lpstr>
      <vt:lpstr>Prompts orientados a síntesis ejecutiva Comunicación clara y estructurada</vt:lpstr>
      <vt:lpstr>AUTOMATIZACIONES PROPUESTAS</vt:lpstr>
      <vt:lpstr>Automatización de reporting Reducir intervención manual</vt:lpstr>
      <vt:lpstr>Automatización de clasificación Priorizar recursos automáticamente</vt:lpstr>
      <vt:lpstr>Automatización de generación de contenidos Escalar producción con control</vt:lpstr>
      <vt:lpstr>Automatización de alertas Detectar desviaciones tempranas</vt:lpstr>
      <vt:lpstr>Automatización de planificación Estandarizar procesos recurrentes</vt:lpstr>
      <vt:lpstr>MEJORA EN TOMA DE DECISIONES</vt:lpstr>
      <vt:lpstr>Decisiones basadas en evidencias estructuradas Reduces intuiciones no fundamentadas</vt:lpstr>
      <vt:lpstr>De análisis descriptivo a predictivo Anticipación basada en datos</vt:lpstr>
      <vt:lpstr>Ventaja competitiva sostenible Planificación estructural a largo plazo</vt:lpstr>
      <vt:lpstr>ROADMAP A 90 DIAS</vt:lpstr>
      <vt:lpstr>FASE 1: EXPLORACION </vt:lpstr>
      <vt:lpstr>FASE 2: IMPLEMENTACION PILOTO</vt:lpstr>
      <vt:lpstr>FASE 3: INTEGRACION ESTRUCTURAL</vt:lpstr>
      <vt:lpstr>FASE 4: EVOLUCIÓN Y CONCLUSIONES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Sergio Montes Mas</dc:creator>
  <cp:lastModifiedBy>Sergio Montes Mas</cp:lastModifiedBy>
  <cp:revision>6</cp:revision>
  <dcterms:created xsi:type="dcterms:W3CDTF">2026-03-02T14:30:26Z</dcterms:created>
  <dcterms:modified xsi:type="dcterms:W3CDTF">2026-03-09T15:37:30Z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0x01010093E901DDEC2E2C4BA24829C23A5537E0</vt:lpwstr>
  </property>
</Properties>
</file>