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0"/>
  </p:notesMasterIdLst>
  <p:sldIdLst>
    <p:sldId id="328" r:id="rId2"/>
    <p:sldId id="329" r:id="rId3"/>
    <p:sldId id="330" r:id="rId4"/>
    <p:sldId id="344" r:id="rId5"/>
    <p:sldId id="331" r:id="rId6"/>
    <p:sldId id="332" r:id="rId7"/>
    <p:sldId id="333" r:id="rId8"/>
    <p:sldId id="258" r:id="rId9"/>
    <p:sldId id="259" r:id="rId10"/>
    <p:sldId id="260" r:id="rId11"/>
    <p:sldId id="261" r:id="rId12"/>
    <p:sldId id="334" r:id="rId13"/>
    <p:sldId id="263" r:id="rId14"/>
    <p:sldId id="264" r:id="rId15"/>
    <p:sldId id="265" r:id="rId16"/>
    <p:sldId id="266" r:id="rId17"/>
    <p:sldId id="267" r:id="rId18"/>
    <p:sldId id="335" r:id="rId19"/>
    <p:sldId id="269" r:id="rId20"/>
    <p:sldId id="270" r:id="rId21"/>
    <p:sldId id="271" r:id="rId22"/>
    <p:sldId id="272" r:id="rId23"/>
    <p:sldId id="273" r:id="rId24"/>
    <p:sldId id="336" r:id="rId25"/>
    <p:sldId id="275" r:id="rId26"/>
    <p:sldId id="276" r:id="rId27"/>
    <p:sldId id="277" r:id="rId28"/>
    <p:sldId id="278" r:id="rId29"/>
    <p:sldId id="279" r:id="rId30"/>
    <p:sldId id="337" r:id="rId31"/>
    <p:sldId id="280" r:id="rId32"/>
    <p:sldId id="281" r:id="rId33"/>
    <p:sldId id="282" r:id="rId34"/>
    <p:sldId id="283" r:id="rId35"/>
    <p:sldId id="284" r:id="rId36"/>
    <p:sldId id="285" r:id="rId37"/>
    <p:sldId id="338" r:id="rId38"/>
    <p:sldId id="287" r:id="rId39"/>
    <p:sldId id="288" r:id="rId40"/>
    <p:sldId id="289" r:id="rId41"/>
    <p:sldId id="290" r:id="rId42"/>
    <p:sldId id="291" r:id="rId43"/>
    <p:sldId id="339" r:id="rId44"/>
    <p:sldId id="293" r:id="rId45"/>
    <p:sldId id="294" r:id="rId46"/>
    <p:sldId id="295" r:id="rId47"/>
    <p:sldId id="296" r:id="rId48"/>
    <p:sldId id="297" r:id="rId49"/>
    <p:sldId id="340" r:id="rId50"/>
    <p:sldId id="299" r:id="rId51"/>
    <p:sldId id="300" r:id="rId52"/>
    <p:sldId id="301" r:id="rId53"/>
    <p:sldId id="303" r:id="rId54"/>
    <p:sldId id="341" r:id="rId55"/>
    <p:sldId id="305" r:id="rId56"/>
    <p:sldId id="306" r:id="rId57"/>
    <p:sldId id="307" r:id="rId58"/>
    <p:sldId id="308" r:id="rId59"/>
    <p:sldId id="342" r:id="rId60"/>
    <p:sldId id="311" r:id="rId61"/>
    <p:sldId id="312" r:id="rId62"/>
    <p:sldId id="313" r:id="rId63"/>
    <p:sldId id="343" r:id="rId64"/>
    <p:sldId id="323" r:id="rId65"/>
    <p:sldId id="324" r:id="rId66"/>
    <p:sldId id="325" r:id="rId67"/>
    <p:sldId id="326" r:id="rId68"/>
    <p:sldId id="327" r:id="rId6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94752"/>
  </p:normalViewPr>
  <p:slideViewPr>
    <p:cSldViewPr snapToGrid="0" snapToObjects="1">
      <p:cViewPr varScale="1">
        <p:scale>
          <a:sx n="108" d="100"/>
          <a:sy n="108" d="100"/>
        </p:scale>
        <p:origin x="232" y="3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customXml" Target="../customXml/item2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BA6C-50EF-F546-B97D-77C64E862317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1AEEE-CAB7-0C4B-80EB-142D37515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47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733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52FA2-2CB1-39FC-36E2-3F8607B63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4CC69D0-70E8-D18E-90CB-9F55E3E91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A690FC4-2D58-ADB1-F41B-C5F13DD09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E16689-1020-166A-753E-C97D3CCCC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27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44ECC0-7A61-606E-59A3-BD5D927C4CC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968" y="2505148"/>
            <a:ext cx="9144000" cy="2387600"/>
          </a:xfrm>
        </p:spPr>
        <p:txBody>
          <a:bodyPr>
            <a:normAutofit/>
          </a:bodyPr>
          <a:lstStyle/>
          <a:p>
            <a:r>
              <a:rPr lang="es-ES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s-ES" b="0" dirty="0">
                <a:solidFill>
                  <a:schemeClr val="tx1"/>
                </a:solidFill>
              </a:rPr>
              <a:t>Nombre alumno:</a:t>
            </a:r>
          </a:p>
          <a:p>
            <a:pPr algn="l"/>
            <a:r>
              <a:rPr b="0" dirty="0">
                <a:solidFill>
                  <a:schemeClr val="tx1"/>
                </a:solidFill>
              </a:rPr>
              <a:t>DNI:</a:t>
            </a:r>
          </a:p>
          <a:p>
            <a:pPr algn="l"/>
            <a:r>
              <a:rPr b="0" dirty="0" err="1">
                <a:solidFill>
                  <a:schemeClr val="tx1"/>
                </a:solidFill>
              </a:rPr>
              <a:t>Edición</a:t>
            </a:r>
            <a:r>
              <a:rPr b="0" dirty="0">
                <a:solidFill>
                  <a:schemeClr val="tx1"/>
                </a:solidFill>
              </a:rPr>
              <a:t>:</a:t>
            </a:r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700359" y="1406052"/>
            <a:ext cx="9144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600" b="1" dirty="0"/>
              <a:t>Integración de Inteligencia Artificial en Procesos y Toma de Decisiones</a:t>
            </a:r>
            <a:r>
              <a:rPr lang="es-ES" sz="3600" b="1"/>
              <a:t>. </a:t>
            </a:r>
          </a:p>
          <a:p>
            <a:pPr algn="ctr"/>
            <a:r>
              <a:rPr lang="es-ES" sz="3600" b="1"/>
              <a:t>IA </a:t>
            </a:r>
            <a:r>
              <a:rPr lang="es-ES" sz="3600" b="1" dirty="0"/>
              <a:t>para </a:t>
            </a:r>
            <a:r>
              <a:rPr lang="es-ES" sz="3600" b="1"/>
              <a:t>tu departamento</a:t>
            </a:r>
            <a:endParaRPr lang="es-ES" sz="72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433887"/>
            <a:ext cx="73311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800" b="1" i="0" dirty="0" err="1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800" b="1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s-ES" sz="3600" b="0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10972800" cy="1143000"/>
          </a:xfrm>
        </p:spPr>
        <p:txBody>
          <a:bodyPr>
            <a:normAutofit fontScale="90000"/>
          </a:bodyPr>
          <a:lstStyle/>
          <a:p>
            <a:pPr algn="l"/>
            <a:r>
              <a:rPr b="1" dirty="0" err="1"/>
              <a:t>Contexto</a:t>
            </a:r>
            <a:r>
              <a:rPr b="1" dirty="0"/>
              <a:t> </a:t>
            </a:r>
            <a:r>
              <a:rPr b="1" dirty="0" err="1"/>
              <a:t>tecnológico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digitalización actual de la organización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b="0" dirty="0"/>
              <a:t>Sistemas </a:t>
            </a:r>
            <a:r>
              <a:rPr b="0" dirty="0" err="1"/>
              <a:t>actuales</a:t>
            </a:r>
            <a:endParaRPr sz="4400"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Automatización</a:t>
            </a:r>
            <a:r>
              <a:rPr b="0" dirty="0"/>
              <a:t> </a:t>
            </a:r>
            <a:r>
              <a:rPr b="0" dirty="0" err="1"/>
              <a:t>existente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/>
              <a:t>Uso de </a:t>
            </a:r>
            <a:r>
              <a:rPr b="0" dirty="0" err="1"/>
              <a:t>datos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38194"/>
            <a:ext cx="10972800" cy="1143000"/>
          </a:xfrm>
        </p:spPr>
        <p:txBody>
          <a:bodyPr>
            <a:normAutofit fontScale="90000"/>
          </a:bodyPr>
          <a:lstStyle/>
          <a:p>
            <a:pPr algn="l"/>
            <a:r>
              <a:rPr b="1" dirty="0"/>
              <a:t>Rol del </a:t>
            </a:r>
            <a:r>
              <a:rPr b="1" dirty="0" err="1"/>
              <a:t>departamento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Importancia del departamento dentro de la empresa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32037"/>
            <a:ext cx="109728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b="0" dirty="0" err="1"/>
              <a:t>Función</a:t>
            </a:r>
            <a:r>
              <a:rPr b="0" dirty="0"/>
              <a:t> principal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Relación</a:t>
            </a:r>
            <a:r>
              <a:rPr b="0" dirty="0"/>
              <a:t> con </a:t>
            </a:r>
            <a:r>
              <a:rPr b="0" dirty="0" err="1"/>
              <a:t>otros</a:t>
            </a:r>
            <a:r>
              <a:rPr b="0" dirty="0"/>
              <a:t> </a:t>
            </a:r>
            <a:r>
              <a:rPr b="0" dirty="0" err="1"/>
              <a:t>departamentos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/>
              <a:t>Impacto </a:t>
            </a:r>
            <a:r>
              <a:rPr b="0" dirty="0" err="1"/>
              <a:t>en</a:t>
            </a:r>
            <a:r>
              <a:rPr b="0" dirty="0"/>
              <a:t> </a:t>
            </a:r>
            <a:r>
              <a:rPr b="0" dirty="0" err="1"/>
              <a:t>resultados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36BAB-AB54-4D15-AB4E-FDBD48917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5DAB1-BA13-E933-D848-9260FED55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MAPA DEL DEPARTAMENTO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F93DE8-4E2B-941C-835F-4FA3E587A6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107511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 err="1"/>
              <a:t>Organigrama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Estructura organizativa y roles principales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b="0" dirty="0" err="1"/>
              <a:t>Responsables</a:t>
            </a:r>
            <a:endParaRPr sz="4400"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Equipos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Relaciones</a:t>
            </a:r>
            <a:r>
              <a:rPr b="0" dirty="0"/>
              <a:t> </a:t>
            </a:r>
            <a:r>
              <a:rPr b="0" dirty="0" err="1"/>
              <a:t>jerárquicas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 err="1"/>
              <a:t>Funciones</a:t>
            </a:r>
            <a:r>
              <a:rPr b="1" dirty="0"/>
              <a:t> del </a:t>
            </a:r>
            <a:r>
              <a:rPr b="1" dirty="0" err="1"/>
              <a:t>departamento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Principales responsabilidades operativas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sz="2800" b="0" dirty="0" err="1"/>
              <a:t>Actividades</a:t>
            </a:r>
            <a:r>
              <a:rPr sz="2800" b="0" dirty="0"/>
              <a:t> clave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Entregables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Responsables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 err="1"/>
              <a:t>Flujo</a:t>
            </a:r>
            <a:r>
              <a:rPr b="1" dirty="0"/>
              <a:t> de </a:t>
            </a:r>
            <a:r>
              <a:rPr b="1" dirty="0" err="1"/>
              <a:t>trabajo</a:t>
            </a:r>
            <a:br>
              <a:rPr lang="es-ES" b="1" dirty="0"/>
            </a:br>
            <a:r>
              <a:rPr lang="es-ES" dirty="0">
                <a:solidFill>
                  <a:srgbClr val="787878"/>
                </a:solidFill>
              </a:rPr>
              <a:t>Cómo fluye el trabajo dentro del departamento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Entrada de </a:t>
            </a:r>
            <a:r>
              <a:rPr b="0" dirty="0" err="1"/>
              <a:t>información</a:t>
            </a:r>
            <a:endParaRPr dirty="0"/>
          </a:p>
          <a:p>
            <a:pPr algn="l"/>
            <a:r>
              <a:rPr b="0" dirty="0" err="1"/>
              <a:t>Procesamiento</a:t>
            </a:r>
            <a:endParaRPr dirty="0"/>
          </a:p>
          <a:p>
            <a:pPr algn="l"/>
            <a:r>
              <a:rPr b="0" dirty="0" err="1"/>
              <a:t>Resultados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/>
              <a:t>Stakeholders</a:t>
            </a:r>
            <a:br>
              <a:rPr lang="es-ES" b="1" dirty="0"/>
            </a:br>
            <a:r>
              <a:rPr lang="es-ES" dirty="0">
                <a:solidFill>
                  <a:srgbClr val="787878"/>
                </a:solidFill>
              </a:rPr>
              <a:t>Relación con otros departamentos o áreas</a:t>
            </a:r>
            <a:br>
              <a:rPr lang="es-ES" dirty="0">
                <a:solidFill>
                  <a:srgbClr val="787878"/>
                </a:solidFill>
              </a:rPr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Clientes</a:t>
            </a:r>
            <a:r>
              <a:rPr b="0" dirty="0"/>
              <a:t> </a:t>
            </a:r>
            <a:r>
              <a:rPr b="0" dirty="0" err="1"/>
              <a:t>internos</a:t>
            </a:r>
            <a:endParaRPr b="0" dirty="0"/>
          </a:p>
          <a:p>
            <a:pPr algn="l"/>
            <a:r>
              <a:rPr b="0" dirty="0" err="1"/>
              <a:t>Colaboraciones</a:t>
            </a:r>
            <a:endParaRPr b="0" dirty="0"/>
          </a:p>
          <a:p>
            <a:pPr algn="l"/>
            <a:r>
              <a:rPr b="0" dirty="0" err="1"/>
              <a:t>Flujos</a:t>
            </a:r>
            <a:r>
              <a:rPr b="0" dirty="0"/>
              <a:t> de </a:t>
            </a:r>
            <a:r>
              <a:rPr b="0" dirty="0" err="1"/>
              <a:t>información</a:t>
            </a:r>
            <a:endParaRPr b="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 err="1"/>
              <a:t>Herramientas</a:t>
            </a:r>
            <a:r>
              <a:rPr b="1" dirty="0"/>
              <a:t> </a:t>
            </a:r>
            <a:r>
              <a:rPr b="1" dirty="0" err="1"/>
              <a:t>actuales</a:t>
            </a:r>
            <a:br>
              <a:rPr lang="es-ES" b="1" dirty="0"/>
            </a:br>
            <a:r>
              <a:rPr lang="es-ES" dirty="0">
                <a:solidFill>
                  <a:srgbClr val="787878"/>
                </a:solidFill>
              </a:rPr>
              <a:t>Tecnología utilizada actualmente</a:t>
            </a:r>
            <a:br>
              <a:rPr lang="es-ES" dirty="0">
                <a:solidFill>
                  <a:srgbClr val="787878"/>
                </a:solidFill>
              </a:rPr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Software</a:t>
            </a:r>
          </a:p>
          <a:p>
            <a:pPr algn="l"/>
            <a:r>
              <a:rPr b="0" dirty="0" err="1"/>
              <a:t>Automatizaciones</a:t>
            </a:r>
            <a:endParaRPr b="0" dirty="0"/>
          </a:p>
          <a:p>
            <a:pPr algn="l"/>
            <a:r>
              <a:rPr b="0" dirty="0" err="1"/>
              <a:t>Procesos</a:t>
            </a:r>
            <a:r>
              <a:rPr b="0" dirty="0"/>
              <a:t> </a:t>
            </a:r>
            <a:r>
              <a:rPr b="0" dirty="0" err="1"/>
              <a:t>manuales</a:t>
            </a:r>
            <a:endParaRPr b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E28A9-F337-A0C0-42E0-7CA19ABF2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6B1FE-F133-DBB0-D699-3DF745CAE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PROCESOS ACTUALES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1D9FA4-50CC-74EE-42EB-204C69890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1894596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clave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Pasos del </a:t>
            </a:r>
            <a:r>
              <a:rPr b="0" dirty="0" err="1"/>
              <a:t>proceso</a:t>
            </a:r>
            <a:endParaRPr b="0" dirty="0"/>
          </a:p>
          <a:p>
            <a:pPr algn="l"/>
            <a:r>
              <a:rPr b="0" dirty="0" err="1"/>
              <a:t>Responsables</a:t>
            </a:r>
            <a:endParaRPr b="0" dirty="0"/>
          </a:p>
          <a:p>
            <a:pPr algn="l"/>
            <a:r>
              <a:rPr b="0" dirty="0"/>
              <a:t>Tiempo </a:t>
            </a:r>
            <a:r>
              <a:rPr b="0" dirty="0" err="1"/>
              <a:t>promedio</a:t>
            </a:r>
            <a:endParaRPr b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Este proyecto tiene como objetivo analizar un </a:t>
            </a:r>
            <a:r>
              <a:rPr lang="es-ES" b="1" dirty="0"/>
              <a:t>departamento real de una empresa</a:t>
            </a:r>
            <a:r>
              <a:rPr lang="es-ES" dirty="0"/>
              <a:t> y explorar cómo la </a:t>
            </a:r>
            <a:r>
              <a:rPr lang="es-ES" b="1" dirty="0"/>
              <a:t>inteligencia artificial y la automatización</a:t>
            </a:r>
            <a:r>
              <a:rPr lang="es-ES" dirty="0"/>
              <a:t> pueden mejorar sus procesos, eficiencia y toma de decisiones.</a:t>
            </a:r>
          </a:p>
          <a:p>
            <a:pPr marL="0" indent="0">
              <a:buNone/>
            </a:pPr>
            <a:r>
              <a:rPr lang="es-ES" dirty="0"/>
              <a:t>La plantilla de 63 </a:t>
            </a:r>
            <a:r>
              <a:rPr lang="es-ES" dirty="0" err="1"/>
              <a:t>slides</a:t>
            </a:r>
            <a:r>
              <a:rPr lang="es-ES" dirty="0"/>
              <a:t> sigue una </a:t>
            </a:r>
            <a:r>
              <a:rPr lang="es-ES" b="1" dirty="0"/>
              <a:t>secuencia lógica de análisis y diseño</a:t>
            </a:r>
            <a:r>
              <a:rPr lang="es-ES" dirty="0"/>
              <a:t>. No es necesario escribir textos largos; lo importante es demostrar </a:t>
            </a:r>
            <a:r>
              <a:rPr lang="es-ES" b="1" dirty="0"/>
              <a:t>capacidad de análisis, comprensión del entorno profesional y pensamiento estratégico sobre el uso de IA</a:t>
            </a:r>
            <a:endParaRPr lang="es-ES" dirty="0"/>
          </a:p>
          <a:p>
            <a:pPr marL="0" indent="0" algn="l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clave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Flujo</a:t>
            </a:r>
            <a:r>
              <a:rPr b="0" dirty="0"/>
              <a:t> del </a:t>
            </a:r>
            <a:r>
              <a:rPr b="0" dirty="0" err="1"/>
              <a:t>proceso</a:t>
            </a:r>
            <a:endParaRPr b="0" dirty="0"/>
          </a:p>
          <a:p>
            <a:pPr algn="l"/>
            <a:r>
              <a:rPr b="0" dirty="0" err="1"/>
              <a:t>Recursos</a:t>
            </a:r>
            <a:endParaRPr b="0" dirty="0"/>
          </a:p>
          <a:p>
            <a:pPr algn="l"/>
            <a:r>
              <a:rPr b="0" dirty="0" err="1"/>
              <a:t>Dependencias</a:t>
            </a:r>
            <a:endParaRPr b="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clave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Secuencia</a:t>
            </a:r>
            <a:endParaRPr b="0" dirty="0"/>
          </a:p>
          <a:p>
            <a:pPr algn="l"/>
            <a:r>
              <a:rPr b="0" dirty="0" err="1"/>
              <a:t>Interacciones</a:t>
            </a:r>
            <a:endParaRPr b="0" dirty="0"/>
          </a:p>
          <a:p>
            <a:pPr algn="l"/>
            <a:r>
              <a:rPr b="0" dirty="0" err="1"/>
              <a:t>Resultados</a:t>
            </a:r>
            <a:endParaRPr b="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/>
              <a:t>Mapa de </a:t>
            </a:r>
            <a:r>
              <a:rPr b="1" dirty="0" err="1"/>
              <a:t>procesos</a:t>
            </a:r>
            <a:br>
              <a:rPr lang="es-ES" b="1" dirty="0"/>
            </a:br>
            <a:r>
              <a:rPr lang="es-ES" dirty="0">
                <a:solidFill>
                  <a:srgbClr val="787878"/>
                </a:solidFill>
              </a:rPr>
              <a:t>Visualización general de procesos del departamento</a:t>
            </a:r>
            <a:br>
              <a:rPr lang="es-ES" dirty="0">
                <a:solidFill>
                  <a:srgbClr val="787878"/>
                </a:solidFill>
              </a:rPr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Value Stream Mapping</a:t>
            </a:r>
          </a:p>
          <a:p>
            <a:pPr algn="l"/>
            <a:r>
              <a:rPr b="0" dirty="0" err="1"/>
              <a:t>Actividades</a:t>
            </a:r>
            <a:r>
              <a:rPr b="0" dirty="0"/>
              <a:t> clave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Nivel de automatización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Procesos</a:t>
            </a:r>
            <a:r>
              <a:rPr b="0" dirty="0"/>
              <a:t> </a:t>
            </a:r>
            <a:r>
              <a:rPr b="0" dirty="0" err="1"/>
              <a:t>manuales</a:t>
            </a:r>
            <a:endParaRPr b="0" dirty="0"/>
          </a:p>
          <a:p>
            <a:pPr algn="l"/>
            <a:r>
              <a:rPr b="0" dirty="0" err="1"/>
              <a:t>Procesos</a:t>
            </a:r>
            <a:r>
              <a:rPr b="0" dirty="0"/>
              <a:t> </a:t>
            </a:r>
            <a:r>
              <a:rPr b="0" dirty="0" err="1"/>
              <a:t>digitales</a:t>
            </a:r>
            <a:endParaRPr b="0" dirty="0"/>
          </a:p>
          <a:p>
            <a:pPr algn="l"/>
            <a:r>
              <a:rPr b="0" dirty="0" err="1"/>
              <a:t>Procesos</a:t>
            </a:r>
            <a:r>
              <a:rPr b="0" dirty="0"/>
              <a:t> </a:t>
            </a:r>
            <a:r>
              <a:rPr b="0" dirty="0" err="1"/>
              <a:t>automatizados</a:t>
            </a:r>
            <a:endParaRPr b="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21B13-F020-4F87-B39B-34C7A661C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4EFCD-0ED5-866A-8DD9-ABD6FCD92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INDICADORES ACTUALES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B377BB-AAF5-5713-F870-E3C57628B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1279055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KPIs principales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Productividad</a:t>
            </a:r>
            <a:endParaRPr b="0" dirty="0"/>
          </a:p>
          <a:p>
            <a:pPr algn="l"/>
            <a:r>
              <a:rPr b="0" dirty="0"/>
              <a:t>Tiempo de </a:t>
            </a:r>
            <a:r>
              <a:rPr b="0" dirty="0" err="1"/>
              <a:t>proceso</a:t>
            </a:r>
            <a:endParaRPr b="0" dirty="0"/>
          </a:p>
          <a:p>
            <a:pPr algn="l"/>
            <a:r>
              <a:rPr b="0" dirty="0"/>
              <a:t>Coste </a:t>
            </a:r>
            <a:r>
              <a:rPr b="0" dirty="0" err="1"/>
              <a:t>por</a:t>
            </a:r>
            <a:r>
              <a:rPr b="0" dirty="0"/>
              <a:t> </a:t>
            </a:r>
            <a:r>
              <a:rPr b="0" dirty="0" err="1"/>
              <a:t>proceso</a:t>
            </a:r>
            <a:endParaRPr b="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Indicadores operativos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Tiempo de </a:t>
            </a:r>
            <a:r>
              <a:rPr b="0" dirty="0" err="1"/>
              <a:t>respuesta</a:t>
            </a:r>
            <a:endParaRPr b="0" dirty="0"/>
          </a:p>
          <a:p>
            <a:pPr algn="l"/>
            <a:r>
              <a:rPr b="0" dirty="0" err="1"/>
              <a:t>Errores</a:t>
            </a:r>
            <a:endParaRPr b="0" dirty="0"/>
          </a:p>
          <a:p>
            <a:pPr algn="l"/>
            <a:r>
              <a:rPr b="0" dirty="0" err="1"/>
              <a:t>Volumen</a:t>
            </a:r>
            <a:r>
              <a:rPr b="0" dirty="0"/>
              <a:t> de </a:t>
            </a:r>
            <a:r>
              <a:rPr b="0" dirty="0" err="1"/>
              <a:t>trabajo</a:t>
            </a:r>
            <a:endParaRPr b="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Indicadores financieros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Coste </a:t>
            </a:r>
            <a:r>
              <a:rPr b="0" dirty="0" err="1"/>
              <a:t>operativo</a:t>
            </a:r>
            <a:endParaRPr b="0" dirty="0"/>
          </a:p>
          <a:p>
            <a:pPr algn="l"/>
            <a:r>
              <a:rPr b="0" dirty="0" err="1"/>
              <a:t>Eficiencia</a:t>
            </a:r>
            <a:endParaRPr b="0" dirty="0"/>
          </a:p>
          <a:p>
            <a:pPr algn="l"/>
            <a:r>
              <a:rPr b="0" dirty="0" err="1"/>
              <a:t>Rentabilidad</a:t>
            </a:r>
            <a:endParaRPr b="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Indicadores de calidad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Satisfacción</a:t>
            </a:r>
            <a:endParaRPr b="0" dirty="0"/>
          </a:p>
          <a:p>
            <a:pPr algn="l"/>
            <a:r>
              <a:rPr b="0" dirty="0" err="1"/>
              <a:t>Reprocesos</a:t>
            </a:r>
            <a:endParaRPr b="0" dirty="0"/>
          </a:p>
          <a:p>
            <a:pPr algn="l"/>
            <a:r>
              <a:rPr b="0" dirty="0" err="1"/>
              <a:t>Incidencias</a:t>
            </a:r>
            <a:endParaRPr b="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Diagnóstico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Ineficiencias</a:t>
            </a:r>
            <a:endParaRPr b="0" dirty="0"/>
          </a:p>
          <a:p>
            <a:pPr algn="l"/>
            <a:r>
              <a:rPr b="0" dirty="0" err="1"/>
              <a:t>Variabilidad</a:t>
            </a:r>
            <a:endParaRPr b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638025-5CF8-39EA-71B1-C83F1E3E2DCC}"/>
              </a:ext>
            </a:extLst>
          </p:cNvPr>
          <p:cNvSpPr txBox="1"/>
          <p:nvPr/>
        </p:nvSpPr>
        <p:spPr>
          <a:xfrm>
            <a:off x="697231" y="1417638"/>
            <a:ext cx="12268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s-ES" b="1" dirty="0"/>
              <a:t>Contexto organizacional </a:t>
            </a:r>
          </a:p>
          <a:p>
            <a:r>
              <a:rPr lang="es-ES" dirty="0"/>
              <a:t>En este bloque debes explicar </a:t>
            </a:r>
            <a:r>
              <a:rPr lang="es-ES" b="1" dirty="0"/>
              <a:t>dónde se sitúa el proyecto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Entender el </a:t>
            </a:r>
            <a:r>
              <a:rPr lang="es-ES" b="1" dirty="0"/>
              <a:t>entorno empresarial y tecnológico</a:t>
            </a:r>
            <a:r>
              <a:rPr lang="es-ES" dirty="0"/>
              <a:t> donde se aplicará la IA.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2. Mapa del departamento </a:t>
            </a:r>
          </a:p>
          <a:p>
            <a:pPr>
              <a:buNone/>
            </a:pPr>
            <a:r>
              <a:rPr lang="es-ES" dirty="0"/>
              <a:t>Aquí debes describir </a:t>
            </a:r>
            <a:r>
              <a:rPr lang="es-ES" b="1" dirty="0"/>
              <a:t>cómo funciona el departamento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Comprender </a:t>
            </a:r>
            <a:r>
              <a:rPr lang="es-ES" b="1" dirty="0"/>
              <a:t>cómo se organiza el trabajo y qué sistemas se utilizan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pPr>
              <a:buNone/>
            </a:pPr>
            <a:r>
              <a:rPr lang="es-ES" b="1" dirty="0"/>
              <a:t>3. Procesos actuales </a:t>
            </a:r>
            <a:r>
              <a:rPr lang="es-ES" dirty="0"/>
              <a:t>En este bloque debes explicar </a:t>
            </a:r>
            <a:r>
              <a:rPr lang="es-ES" b="1" dirty="0"/>
              <a:t>cómo se realizan actualmente los procesos del departamento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Identificar </a:t>
            </a:r>
            <a:r>
              <a:rPr lang="es-ES" b="1" dirty="0"/>
              <a:t>cómo fluye el trabajo hoy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pPr>
              <a:buNone/>
            </a:pPr>
            <a:r>
              <a:rPr lang="es-ES" b="1" dirty="0"/>
              <a:t>4. Indicadores actuales </a:t>
            </a:r>
            <a:r>
              <a:rPr lang="es-ES" dirty="0"/>
              <a:t>Aquí debes mostrar </a:t>
            </a:r>
            <a:r>
              <a:rPr lang="es-ES" b="1" dirty="0"/>
              <a:t>cómo se mide el rendimiento del departamento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Incluye ejemplos de indicadores como:</a:t>
            </a:r>
          </a:p>
          <a:p>
            <a:pPr>
              <a:buNone/>
            </a:pPr>
            <a:r>
              <a:rPr lang="es-ES" dirty="0"/>
              <a:t>Objetivo: Analizar </a:t>
            </a:r>
            <a:r>
              <a:rPr lang="es-ES" b="1" dirty="0"/>
              <a:t>qué tan eficiente es el funcionamiento actual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5. Problemas estructurales </a:t>
            </a:r>
            <a:r>
              <a:rPr lang="es-ES" dirty="0"/>
              <a:t>En este bloque debes identificar </a:t>
            </a:r>
            <a:r>
              <a:rPr lang="es-ES" b="1" dirty="0"/>
              <a:t>los principales problemas del departamento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Detectar </a:t>
            </a:r>
            <a:r>
              <a:rPr lang="es-ES" b="1" dirty="0"/>
              <a:t>dónde existen oportunidades de mejora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D59F4-E356-F59D-7FAC-1B663A215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25E25-A703-4107-35AB-50DF6229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PROBLEMAS ESTRUCTURALES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3F3AC4-D11F-DDA4-2E60-A9BBBC7B0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1421759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b="1"/>
              <a:t>Bloque 5 – Problemas estructurales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sz="1600" b="0">
                <a:solidFill>
                  <a:srgbClr val="787878"/>
                </a:solidFill>
              </a:rPr>
              <a:t>Bloque del proyecto aplicado sobre integración de IA en procesos departamentales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Cuellos de botella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Actividades</a:t>
            </a:r>
            <a:r>
              <a:rPr b="0" dirty="0"/>
              <a:t> </a:t>
            </a:r>
            <a:r>
              <a:rPr b="0" dirty="0" err="1"/>
              <a:t>lentas</a:t>
            </a:r>
            <a:endParaRPr b="0" dirty="0"/>
          </a:p>
          <a:p>
            <a:pPr algn="l"/>
            <a:r>
              <a:rPr b="0" dirty="0" err="1"/>
              <a:t>Dependencias</a:t>
            </a:r>
            <a:r>
              <a:rPr b="0" dirty="0"/>
              <a:t> </a:t>
            </a:r>
            <a:r>
              <a:rPr b="0" dirty="0" err="1"/>
              <a:t>críticas</a:t>
            </a:r>
            <a:endParaRPr b="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Procesos repetitivos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Tareas</a:t>
            </a:r>
            <a:r>
              <a:rPr b="0" dirty="0"/>
              <a:t> </a:t>
            </a:r>
            <a:r>
              <a:rPr b="0" dirty="0" err="1"/>
              <a:t>administrativas</a:t>
            </a:r>
            <a:endParaRPr b="0" dirty="0"/>
          </a:p>
          <a:p>
            <a:pPr algn="l"/>
            <a:r>
              <a:rPr b="0" dirty="0"/>
              <a:t>Entrada manual de </a:t>
            </a:r>
            <a:r>
              <a:rPr b="0" dirty="0" err="1"/>
              <a:t>datos</a:t>
            </a:r>
            <a:endParaRPr b="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Sistemas no integrados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Duplicidad</a:t>
            </a:r>
            <a:r>
              <a:rPr b="0" dirty="0"/>
              <a:t> de </a:t>
            </a:r>
            <a:r>
              <a:rPr b="0" dirty="0" err="1"/>
              <a:t>información</a:t>
            </a:r>
            <a:endParaRPr b="0" dirty="0"/>
          </a:p>
          <a:p>
            <a:pPr algn="l"/>
            <a:r>
              <a:rPr b="0" dirty="0"/>
              <a:t>Falta de </a:t>
            </a:r>
            <a:r>
              <a:rPr b="0" dirty="0" err="1"/>
              <a:t>integración</a:t>
            </a:r>
            <a:endParaRPr b="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Problemas de decisión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Falta de </a:t>
            </a:r>
            <a:r>
              <a:rPr b="0" dirty="0" err="1"/>
              <a:t>datos</a:t>
            </a:r>
            <a:endParaRPr b="0" dirty="0"/>
          </a:p>
          <a:p>
            <a:pPr algn="l"/>
            <a:r>
              <a:rPr b="0" dirty="0" err="1"/>
              <a:t>Procesos</a:t>
            </a:r>
            <a:r>
              <a:rPr b="0" dirty="0"/>
              <a:t> </a:t>
            </a:r>
            <a:r>
              <a:rPr b="0" dirty="0" err="1"/>
              <a:t>subjetivos</a:t>
            </a:r>
            <a:endParaRPr b="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Impacto de problemas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Costes</a:t>
            </a:r>
          </a:p>
          <a:p>
            <a:pPr algn="l"/>
            <a:r>
              <a:rPr b="0" dirty="0" err="1"/>
              <a:t>Pérdida</a:t>
            </a:r>
            <a:r>
              <a:rPr b="0" dirty="0"/>
              <a:t> de </a:t>
            </a:r>
            <a:r>
              <a:rPr b="0" dirty="0" err="1"/>
              <a:t>tiempo</a:t>
            </a:r>
            <a:endParaRPr b="0" dirty="0"/>
          </a:p>
          <a:p>
            <a:pPr algn="l"/>
            <a:r>
              <a:rPr b="0" dirty="0" err="1"/>
              <a:t>Riesgos</a:t>
            </a:r>
            <a:endParaRPr b="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FEF5D-622C-A83C-BB2E-885E5EE5C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819E6-0779-EFB7-7E07-CE42D4616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OPORTUNIDADES DE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7F6163-7340-C2D8-04DA-54CAC0C2FC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6</a:t>
            </a:r>
          </a:p>
        </p:txBody>
      </p:sp>
    </p:spTree>
    <p:extLst>
      <p:ext uri="{BB962C8B-B14F-4D97-AF65-F5344CB8AC3E}">
        <p14:creationId xmlns:p14="http://schemas.microsoft.com/office/powerpoint/2010/main" val="18240748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Identificación de oportunidades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Automatización</a:t>
            </a:r>
            <a:endParaRPr b="0" dirty="0"/>
          </a:p>
          <a:p>
            <a:pPr algn="l"/>
            <a:r>
              <a:rPr b="0" dirty="0" err="1"/>
              <a:t>Análisis</a:t>
            </a:r>
            <a:endParaRPr b="0" dirty="0"/>
          </a:p>
          <a:p>
            <a:pPr algn="l"/>
            <a:r>
              <a:rPr b="0" dirty="0"/>
              <a:t>Asistencia a </a:t>
            </a:r>
            <a:r>
              <a:rPr b="0" dirty="0" err="1"/>
              <a:t>decisiones</a:t>
            </a:r>
            <a:endParaRPr b="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Automatización inteligente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RPA</a:t>
            </a:r>
          </a:p>
          <a:p>
            <a:pPr algn="l"/>
            <a:r>
              <a:rPr b="0" dirty="0"/>
              <a:t>Workflows </a:t>
            </a:r>
            <a:r>
              <a:rPr b="0" dirty="0" err="1"/>
              <a:t>automatizados</a:t>
            </a:r>
            <a:endParaRPr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4FBA4-F65A-C5AF-2208-0B77BB639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28F2A-A02F-43F3-4F4A-A39D33030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(III)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04BEC99-D359-A0C5-BF1D-8D852577D880}"/>
              </a:ext>
            </a:extLst>
          </p:cNvPr>
          <p:cNvSpPr txBox="1"/>
          <p:nvPr/>
        </p:nvSpPr>
        <p:spPr>
          <a:xfrm>
            <a:off x="872490" y="1291908"/>
            <a:ext cx="1044701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6. Oportunidades de IA </a:t>
            </a:r>
            <a:r>
              <a:rPr lang="es-ES" dirty="0"/>
              <a:t>Aquí debes proponer </a:t>
            </a:r>
            <a:r>
              <a:rPr lang="es-ES" b="1" dirty="0"/>
              <a:t>cómo la inteligencia artificial podría </a:t>
            </a:r>
          </a:p>
          <a:p>
            <a:pPr>
              <a:buNone/>
            </a:pPr>
            <a:r>
              <a:rPr lang="es-ES" dirty="0"/>
              <a:t>Objetivo: Identificar </a:t>
            </a:r>
            <a:r>
              <a:rPr lang="es-ES" b="1" dirty="0"/>
              <a:t>casos de uso realistas de IA en el departamento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pPr>
              <a:buNone/>
            </a:pPr>
            <a:r>
              <a:rPr lang="es-ES" b="1" dirty="0"/>
              <a:t>7. Rediseño de procesos </a:t>
            </a:r>
            <a:r>
              <a:rPr lang="es-ES" dirty="0"/>
              <a:t>En este bloque debes mostrar </a:t>
            </a:r>
            <a:r>
              <a:rPr lang="es-ES" b="1" dirty="0"/>
              <a:t>cómo cambiarían los procesos utilizando IA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Diseñar </a:t>
            </a:r>
            <a:r>
              <a:rPr lang="es-ES" b="1" dirty="0"/>
              <a:t>procesos más eficientes apoyados en IA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8. Arquitectura IA-humano </a:t>
            </a:r>
            <a:r>
              <a:rPr lang="es-ES" dirty="0"/>
              <a:t>Aquí debes explicar </a:t>
            </a:r>
            <a:r>
              <a:rPr lang="es-ES" b="1" dirty="0"/>
              <a:t>cómo interactuarían las personas y la IA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Mostrar </a:t>
            </a:r>
            <a:r>
              <a:rPr lang="es-ES" b="1" dirty="0"/>
              <a:t>cómo se integraría técnicamente la IA en el trabajo diario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pPr>
              <a:buNone/>
            </a:pPr>
            <a:r>
              <a:rPr lang="es-ES" b="1" dirty="0"/>
              <a:t>9. Impacto económico </a:t>
            </a:r>
            <a:r>
              <a:rPr lang="es-ES" dirty="0"/>
              <a:t>En este bloque debes estimar </a:t>
            </a:r>
            <a:r>
              <a:rPr lang="es-ES" b="1" dirty="0"/>
              <a:t>los beneficios del proyecto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Evaluar </a:t>
            </a:r>
            <a:r>
              <a:rPr lang="es-ES" b="1" dirty="0"/>
              <a:t>si la implementación tiene sentido económico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pPr>
              <a:buNone/>
            </a:pPr>
            <a:r>
              <a:rPr lang="es-ES" b="1" dirty="0"/>
              <a:t>10. Impacto cultural </a:t>
            </a:r>
            <a:r>
              <a:rPr lang="es-ES" dirty="0"/>
              <a:t>Aquí debes reflexionar sobre </a:t>
            </a:r>
            <a:r>
              <a:rPr lang="es-ES" b="1" dirty="0"/>
              <a:t>cómo afectará la IA a las personas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Analizar </a:t>
            </a:r>
            <a:r>
              <a:rPr lang="es-ES" b="1" dirty="0"/>
              <a:t>el impacto humano del cambio tecnológico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11. Plan de implementación </a:t>
            </a:r>
            <a:r>
              <a:rPr lang="es-ES" dirty="0"/>
              <a:t>Finalmente debes proponer </a:t>
            </a:r>
            <a:r>
              <a:rPr lang="es-ES" b="1" dirty="0"/>
              <a:t>un plan para implementar la solución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Objetivo: Definir </a:t>
            </a:r>
            <a:r>
              <a:rPr lang="es-ES" b="1" dirty="0"/>
              <a:t>cómo pasar de la idea a la implementación real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28616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Agentes internos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Automatización</a:t>
            </a:r>
            <a:r>
              <a:rPr b="0" dirty="0"/>
              <a:t> documental</a:t>
            </a:r>
          </a:p>
          <a:p>
            <a:pPr algn="l"/>
            <a:r>
              <a:rPr b="0" dirty="0" err="1"/>
              <a:t>Soporte</a:t>
            </a:r>
            <a:r>
              <a:rPr b="0" dirty="0"/>
              <a:t> </a:t>
            </a:r>
            <a:r>
              <a:rPr b="0" dirty="0" err="1"/>
              <a:t>operativo</a:t>
            </a:r>
            <a:endParaRPr b="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IA generativa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Resúmenes</a:t>
            </a:r>
            <a:endParaRPr b="0" dirty="0"/>
          </a:p>
          <a:p>
            <a:pPr algn="l"/>
            <a:r>
              <a:rPr b="0" dirty="0"/>
              <a:t>Generación de </a:t>
            </a:r>
            <a:r>
              <a:rPr b="0" dirty="0" err="1"/>
              <a:t>informes</a:t>
            </a:r>
            <a:endParaRPr b="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Priorización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Impacto</a:t>
            </a:r>
          </a:p>
          <a:p>
            <a:pPr algn="l"/>
            <a:r>
              <a:rPr b="0" dirty="0" err="1"/>
              <a:t>Facilidad</a:t>
            </a:r>
            <a:r>
              <a:rPr b="0" dirty="0"/>
              <a:t> de </a:t>
            </a:r>
            <a:r>
              <a:rPr b="0" dirty="0" err="1"/>
              <a:t>implementación</a:t>
            </a:r>
            <a:endParaRPr b="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70041-C673-AF2F-FC33-3731B3ED6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C7F7F-1E2D-CC67-FC80-1C7E219A0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REDISEÑO DE PROCESOS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51F07-1B33-4665-7815-FF981B6FA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7</a:t>
            </a:r>
          </a:p>
        </p:txBody>
      </p:sp>
    </p:spTree>
    <p:extLst>
      <p:ext uri="{BB962C8B-B14F-4D97-AF65-F5344CB8AC3E}">
        <p14:creationId xmlns:p14="http://schemas.microsoft.com/office/powerpoint/2010/main" val="695772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rediseñado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Automatización</a:t>
            </a:r>
            <a:endParaRPr b="0" dirty="0"/>
          </a:p>
          <a:p>
            <a:pPr algn="l"/>
            <a:r>
              <a:rPr b="0" dirty="0" err="1"/>
              <a:t>Reducción</a:t>
            </a:r>
            <a:r>
              <a:rPr b="0" dirty="0"/>
              <a:t> de pasos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rediseñado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IA </a:t>
            </a:r>
            <a:r>
              <a:rPr b="0" dirty="0" err="1"/>
              <a:t>en</a:t>
            </a:r>
            <a:r>
              <a:rPr b="0" dirty="0"/>
              <a:t> </a:t>
            </a:r>
            <a:r>
              <a:rPr b="0" dirty="0" err="1"/>
              <a:t>decisiones</a:t>
            </a:r>
            <a:endParaRPr b="0" dirty="0"/>
          </a:p>
          <a:p>
            <a:pPr algn="l"/>
            <a:r>
              <a:rPr b="0" dirty="0" err="1"/>
              <a:t>Integración</a:t>
            </a:r>
            <a:r>
              <a:rPr b="0" dirty="0"/>
              <a:t> de </a:t>
            </a:r>
            <a:r>
              <a:rPr b="0" dirty="0" err="1"/>
              <a:t>datos</a:t>
            </a:r>
            <a:endParaRPr b="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Proceso rediseñado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Extracción</a:t>
            </a:r>
            <a:r>
              <a:rPr b="0" dirty="0"/>
              <a:t> </a:t>
            </a:r>
            <a:r>
              <a:rPr b="0" dirty="0" err="1"/>
              <a:t>automática</a:t>
            </a:r>
            <a:endParaRPr b="0" dirty="0"/>
          </a:p>
          <a:p>
            <a:pPr algn="l"/>
            <a:r>
              <a:rPr b="0" dirty="0" err="1"/>
              <a:t>Clasificación</a:t>
            </a:r>
            <a:endParaRPr b="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Integración APIs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OpenAI</a:t>
            </a:r>
          </a:p>
          <a:p>
            <a:pPr algn="l"/>
            <a:r>
              <a:rPr b="0" dirty="0"/>
              <a:t>Claude</a:t>
            </a:r>
          </a:p>
          <a:p>
            <a:pPr algn="l"/>
            <a:r>
              <a:rPr b="0" dirty="0" err="1"/>
              <a:t>Otros</a:t>
            </a:r>
            <a:r>
              <a:rPr b="0" dirty="0"/>
              <a:t> </a:t>
            </a:r>
            <a:r>
              <a:rPr b="0" dirty="0" err="1"/>
              <a:t>servicios</a:t>
            </a:r>
            <a:endParaRPr b="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Nuevo mapa procesos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Flujo</a:t>
            </a:r>
            <a:r>
              <a:rPr b="0" dirty="0"/>
              <a:t> </a:t>
            </a:r>
            <a:r>
              <a:rPr b="0" dirty="0" err="1"/>
              <a:t>optimizado</a:t>
            </a:r>
            <a:endParaRPr b="0" dirty="0"/>
          </a:p>
          <a:p>
            <a:pPr algn="l"/>
            <a:r>
              <a:rPr b="0" dirty="0" err="1"/>
              <a:t>Mejoras</a:t>
            </a:r>
            <a:endParaRPr b="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E9025-618C-A7FB-8431-C80CC610B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4E488-1B9F-4953-91C9-9AD557FE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ARQUITECTURA IA-HUMANO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F530B9-0664-DC3E-0FFB-EBF4908E0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8</a:t>
            </a:r>
          </a:p>
        </p:txBody>
      </p:sp>
    </p:spTree>
    <p:extLst>
      <p:ext uri="{BB962C8B-B14F-4D97-AF65-F5344CB8AC3E}">
        <p14:creationId xmlns:p14="http://schemas.microsoft.com/office/powerpoint/2010/main" val="2051291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s-ES" sz="3600" b="0" dirty="0"/>
              <a:t>Sector:</a:t>
            </a:r>
          </a:p>
          <a:p>
            <a:pPr marL="0" indent="0" algn="l">
              <a:buNone/>
            </a:pPr>
            <a:r>
              <a:rPr sz="3600" b="0" dirty="0"/>
              <a:t>Empresa:</a:t>
            </a:r>
            <a:endParaRPr lang="es-ES" sz="3600" dirty="0"/>
          </a:p>
          <a:p>
            <a:pPr marL="0" indent="0" algn="l">
              <a:buNone/>
            </a:pPr>
            <a:r>
              <a:rPr sz="3600" b="0" dirty="0"/>
              <a:t>Departamento:</a:t>
            </a:r>
          </a:p>
          <a:p>
            <a:pPr marL="0" indent="0" algn="l">
              <a:buNone/>
            </a:pPr>
            <a:r>
              <a:rPr sz="3600" b="0" dirty="0"/>
              <a:t>Puesto:</a:t>
            </a:r>
          </a:p>
          <a:p>
            <a:pPr marL="0" indent="0" algn="l">
              <a:buNone/>
            </a:pPr>
            <a:endParaRPr lang="es-ES" b="1" dirty="0"/>
          </a:p>
          <a:p>
            <a:pPr marL="0" indent="0" algn="l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Arquitectura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Sistemas</a:t>
            </a:r>
          </a:p>
          <a:p>
            <a:pPr algn="l"/>
            <a:r>
              <a:rPr b="0" dirty="0"/>
              <a:t>APIs</a:t>
            </a:r>
          </a:p>
          <a:p>
            <a:pPr algn="l"/>
            <a:r>
              <a:rPr b="0" dirty="0" err="1"/>
              <a:t>Usuarios</a:t>
            </a:r>
            <a:endParaRPr b="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Flujo IA-humano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Tareas</a:t>
            </a:r>
            <a:r>
              <a:rPr b="0" dirty="0"/>
              <a:t> IA</a:t>
            </a:r>
          </a:p>
          <a:p>
            <a:pPr algn="l"/>
            <a:r>
              <a:rPr b="0" dirty="0" err="1"/>
              <a:t>Tareas</a:t>
            </a:r>
            <a:r>
              <a:rPr b="0" dirty="0"/>
              <a:t> </a:t>
            </a:r>
            <a:r>
              <a:rPr b="0" dirty="0" err="1"/>
              <a:t>humanas</a:t>
            </a:r>
            <a:endParaRPr b="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Agentes internos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Base de </a:t>
            </a:r>
            <a:r>
              <a:rPr b="0" dirty="0" err="1"/>
              <a:t>conocimiento</a:t>
            </a:r>
            <a:endParaRPr b="0" dirty="0"/>
          </a:p>
          <a:p>
            <a:pPr algn="l"/>
            <a:r>
              <a:rPr b="0" dirty="0" err="1"/>
              <a:t>Consultas</a:t>
            </a:r>
            <a:r>
              <a:rPr b="0" dirty="0"/>
              <a:t> </a:t>
            </a:r>
            <a:r>
              <a:rPr b="0" dirty="0" err="1"/>
              <a:t>inteligentes</a:t>
            </a:r>
            <a:endParaRPr b="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Dashboard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KPIs</a:t>
            </a:r>
          </a:p>
          <a:p>
            <a:pPr algn="l"/>
            <a:r>
              <a:rPr b="0" dirty="0" err="1"/>
              <a:t>Seguimiento</a:t>
            </a:r>
            <a:endParaRPr b="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107CF-D474-ABF6-6318-6C646DEA3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586D8-5C49-6264-9554-2341CB1AA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IMPACTO ECONOMICO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C570F0-03E4-AC5F-7559-82CEB2479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9</a:t>
            </a:r>
          </a:p>
        </p:txBody>
      </p:sp>
    </p:spTree>
    <p:extLst>
      <p:ext uri="{BB962C8B-B14F-4D97-AF65-F5344CB8AC3E}">
        <p14:creationId xmlns:p14="http://schemas.microsoft.com/office/powerpoint/2010/main" val="14852135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Coste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Recursos</a:t>
            </a:r>
            <a:endParaRPr b="0" dirty="0"/>
          </a:p>
          <a:p>
            <a:pPr algn="l"/>
            <a:r>
              <a:rPr b="0" dirty="0"/>
              <a:t>Horas </a:t>
            </a:r>
            <a:r>
              <a:rPr b="0" dirty="0" err="1"/>
              <a:t>invertidas</a:t>
            </a:r>
            <a:endParaRPr b="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Coste optimizado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Reducción</a:t>
            </a:r>
            <a:r>
              <a:rPr b="0" dirty="0"/>
              <a:t> de horas</a:t>
            </a:r>
          </a:p>
          <a:p>
            <a:pPr algn="l"/>
            <a:r>
              <a:rPr b="0" dirty="0" err="1"/>
              <a:t>Optimización</a:t>
            </a:r>
            <a:endParaRPr b="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ROI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Inversión</a:t>
            </a:r>
            <a:endParaRPr b="0" dirty="0"/>
          </a:p>
          <a:p>
            <a:pPr algn="l"/>
            <a:r>
              <a:rPr b="0" dirty="0" err="1"/>
              <a:t>Beneficios</a:t>
            </a:r>
            <a:endParaRPr b="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Impacto productividad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Mejora</a:t>
            </a:r>
            <a:r>
              <a:rPr b="0" dirty="0"/>
              <a:t> </a:t>
            </a:r>
            <a:r>
              <a:rPr b="0" dirty="0" err="1"/>
              <a:t>estimada</a:t>
            </a:r>
            <a:endParaRPr b="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0C96F-671C-D848-FAE0-ED5A43661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78DD7-9DBF-2D26-67BB-42F1C55E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IMPACTO CULTURAL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EB9872-7FA3-2980-0FDE-9E6D4C79F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10</a:t>
            </a:r>
          </a:p>
        </p:txBody>
      </p:sp>
    </p:spTree>
    <p:extLst>
      <p:ext uri="{BB962C8B-B14F-4D97-AF65-F5344CB8AC3E}">
        <p14:creationId xmlns:p14="http://schemas.microsoft.com/office/powerpoint/2010/main" val="2622762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CONTEXTO ORGANIZACIONAL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Cambio en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Nuevas</a:t>
            </a:r>
            <a:r>
              <a:rPr b="0" dirty="0"/>
              <a:t> </a:t>
            </a:r>
            <a:r>
              <a:rPr b="0" dirty="0" err="1"/>
              <a:t>responsabilidades</a:t>
            </a:r>
            <a:endParaRPr b="0" dirty="0"/>
          </a:p>
          <a:p>
            <a:pPr algn="l"/>
            <a:r>
              <a:rPr b="0" dirty="0" err="1"/>
              <a:t>Supervisión</a:t>
            </a:r>
            <a:r>
              <a:rPr b="0" dirty="0"/>
              <a:t> IA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Nuevas habilidades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Data literacy</a:t>
            </a:r>
          </a:p>
          <a:p>
            <a:pPr algn="l"/>
            <a:r>
              <a:rPr b="0" dirty="0" err="1"/>
              <a:t>Colaboración</a:t>
            </a:r>
            <a:r>
              <a:rPr b="0" dirty="0"/>
              <a:t> con IA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Riesgos culturales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Miedo</a:t>
            </a:r>
            <a:endParaRPr b="0" dirty="0"/>
          </a:p>
          <a:p>
            <a:pPr algn="l"/>
            <a:r>
              <a:rPr b="0" dirty="0" err="1"/>
              <a:t>Desconfianza</a:t>
            </a:r>
            <a:endParaRPr b="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43E71-9ABB-F19F-7304-A5FE1BA37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2E7F34-C84E-23DA-8C48-4DA4B556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PLAN IMPLEMENTACION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3D7FF2-63EC-04F6-04BE-CAB0E5D76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11</a:t>
            </a:r>
          </a:p>
        </p:txBody>
      </p:sp>
    </p:spTree>
    <p:extLst>
      <p:ext uri="{BB962C8B-B14F-4D97-AF65-F5344CB8AC3E}">
        <p14:creationId xmlns:p14="http://schemas.microsoft.com/office/powerpoint/2010/main" val="321460608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/>
              <a:t>Fase 1</a:t>
            </a:r>
          </a:p>
          <a:p>
            <a:pPr algn="l"/>
            <a:r>
              <a:rPr b="0" dirty="0"/>
              <a:t>Fase 2</a:t>
            </a:r>
          </a:p>
          <a:p>
            <a:pPr algn="l"/>
            <a:r>
              <a:rPr b="0" dirty="0"/>
              <a:t>Fase 3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Mes 1‑3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Mapeo</a:t>
            </a:r>
            <a:r>
              <a:rPr b="0" dirty="0"/>
              <a:t> </a:t>
            </a:r>
            <a:r>
              <a:rPr b="0" dirty="0" err="1"/>
              <a:t>procesos</a:t>
            </a:r>
            <a:endParaRPr b="0" dirty="0"/>
          </a:p>
          <a:p>
            <a:pPr algn="l"/>
            <a:r>
              <a:rPr b="0" dirty="0" err="1"/>
              <a:t>Arquitectura</a:t>
            </a:r>
            <a:r>
              <a:rPr b="0" dirty="0"/>
              <a:t> IA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Mes 4‑6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Automatización</a:t>
            </a:r>
            <a:endParaRPr b="0" dirty="0"/>
          </a:p>
          <a:p>
            <a:pPr algn="l"/>
            <a:r>
              <a:rPr b="0" dirty="0" err="1"/>
              <a:t>Pruebas</a:t>
            </a:r>
            <a:endParaRPr b="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Mes 7‑9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Integraciones</a:t>
            </a:r>
            <a:endParaRPr b="0" dirty="0"/>
          </a:p>
          <a:p>
            <a:pPr algn="l"/>
            <a:r>
              <a:rPr b="0" dirty="0" err="1"/>
              <a:t>Despliegue</a:t>
            </a:r>
            <a:endParaRPr b="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/>
              <a:t>Mes 10‑12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b="0" dirty="0" err="1"/>
              <a:t>Evaluación</a:t>
            </a:r>
            <a:r>
              <a:rPr b="0" dirty="0"/>
              <a:t> ROI</a:t>
            </a:r>
          </a:p>
          <a:p>
            <a:pPr algn="l"/>
            <a:r>
              <a:rPr b="0" dirty="0" err="1"/>
              <a:t>Mejoras</a:t>
            </a:r>
            <a:endParaRPr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1275E-25E3-4CD1-47DB-1942CEBD1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8"/>
            <a:ext cx="10515600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s-ES" b="1" dirty="0"/>
              <a:t>Sector: Comprende el entorno competitivo donde operas</a:t>
            </a:r>
            <a:br>
              <a:rPr lang="es-ES" b="1" dirty="0"/>
            </a:br>
            <a:r>
              <a:rPr lang="es-ES" sz="3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contexto sectorial determina las oportunidades reales de aplicación de IA</a:t>
            </a:r>
            <a:r>
              <a:rPr lang="es-ES" sz="2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B8DD20-6A59-19C7-941B-28E3EED195C3}"/>
              </a:ext>
            </a:extLst>
          </p:cNvPr>
          <p:cNvSpPr txBox="1"/>
          <p:nvPr/>
        </p:nvSpPr>
        <p:spPr>
          <a:xfrm>
            <a:off x="838200" y="2551837"/>
            <a:ext cx="105926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600" b="0" dirty="0">
                <a:solidFill>
                  <a:srgbClr val="787878"/>
                </a:solidFill>
              </a:rPr>
              <a:t>Descripción del sector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b="0" dirty="0" err="1"/>
              <a:t>Tamaño</a:t>
            </a:r>
            <a:r>
              <a:rPr b="0" dirty="0"/>
              <a:t> del mercado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b="0" dirty="0"/>
              <a:t>Nivel de </a:t>
            </a:r>
            <a:r>
              <a:rPr b="0" dirty="0" err="1"/>
              <a:t>digitalización</a:t>
            </a:r>
            <a:endParaRPr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b="0" dirty="0" err="1"/>
              <a:t>Tendencias</a:t>
            </a:r>
            <a:r>
              <a:rPr b="0" dirty="0"/>
              <a:t> </a:t>
            </a:r>
            <a:r>
              <a:rPr b="0" dirty="0" err="1"/>
              <a:t>tecnológicas</a:t>
            </a:r>
            <a:endParaRPr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1E340C-6EF6-CC49-2D15-D16D940543FC}"/>
              </a:ext>
            </a:extLst>
          </p:cNvPr>
          <p:cNvSpPr txBox="1"/>
          <p:nvPr/>
        </p:nvSpPr>
        <p:spPr>
          <a:xfrm>
            <a:off x="838200" y="5263005"/>
            <a:ext cx="105926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68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10972800" cy="1143000"/>
          </a:xfrm>
        </p:spPr>
        <p:txBody>
          <a:bodyPr>
            <a:normAutofit fontScale="90000"/>
          </a:bodyPr>
          <a:lstStyle/>
          <a:p>
            <a:pPr algn="l"/>
            <a:r>
              <a:rPr b="1" dirty="0"/>
              <a:t>Empresa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Descripción general de la empresa analizada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sz="3600" b="0" dirty="0"/>
              <a:t>Historia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Tamaño</a:t>
            </a:r>
            <a:r>
              <a:rPr b="0" dirty="0"/>
              <a:t> de la </a:t>
            </a:r>
            <a:r>
              <a:rPr b="0" dirty="0" err="1"/>
              <a:t>empresa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Posicionamiento</a:t>
            </a:r>
            <a:r>
              <a:rPr b="0" dirty="0"/>
              <a:t> </a:t>
            </a:r>
            <a:r>
              <a:rPr b="0" dirty="0" err="1"/>
              <a:t>competitivo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/>
              <a:t>Modelo de </a:t>
            </a:r>
            <a:r>
              <a:rPr b="0" dirty="0" err="1"/>
              <a:t>negocio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b="1" dirty="0" err="1"/>
              <a:t>Propuesta</a:t>
            </a:r>
            <a:r>
              <a:rPr b="1" dirty="0"/>
              <a:t> de valor</a:t>
            </a:r>
            <a:br>
              <a:rPr lang="es-ES" b="1" dirty="0"/>
            </a:br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Qué ofrece la empresa y por qué es competitiva</a:t>
            </a:r>
            <a:br>
              <a:rPr lang="es-ES" dirty="0"/>
            </a:b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sz="3600" b="0" dirty="0" err="1"/>
              <a:t>Clientes</a:t>
            </a:r>
            <a:r>
              <a:rPr sz="3600" b="0" dirty="0"/>
              <a:t> </a:t>
            </a:r>
            <a:r>
              <a:rPr sz="3600" b="0" dirty="0" err="1"/>
              <a:t>principales</a:t>
            </a:r>
            <a:endParaRPr sz="5200"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Productos</a:t>
            </a:r>
            <a:r>
              <a:rPr b="0" dirty="0"/>
              <a:t>/</a:t>
            </a:r>
            <a:r>
              <a:rPr b="0" dirty="0" err="1"/>
              <a:t>servicios</a:t>
            </a:r>
            <a:endParaRPr dirty="0"/>
          </a:p>
          <a:p>
            <a:pPr algn="l">
              <a:buFont typeface="Arial" panose="020B0604020202020204" pitchFamily="34" charset="0"/>
              <a:buChar char="•"/>
            </a:pPr>
            <a:r>
              <a:rPr b="0" dirty="0" err="1"/>
              <a:t>Ventajas</a:t>
            </a:r>
            <a:r>
              <a:rPr b="0" dirty="0"/>
              <a:t> </a:t>
            </a:r>
            <a:r>
              <a:rPr b="0" dirty="0" err="1"/>
              <a:t>competitivas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A533E0CF-6C37-4D08-A457-7D35940F0636}"/>
</file>

<file path=customXml/itemProps2.xml><?xml version="1.0" encoding="utf-8"?>
<ds:datastoreItem xmlns:ds="http://schemas.openxmlformats.org/officeDocument/2006/customXml" ds:itemID="{F5BCBD09-DD84-436B-B40F-A269FC5B8724}"/>
</file>

<file path=customXml/itemProps3.xml><?xml version="1.0" encoding="utf-8"?>
<ds:datastoreItem xmlns:ds="http://schemas.openxmlformats.org/officeDocument/2006/customXml" ds:itemID="{8D6A1B61-EFBD-4A56-8806-A2A9A639D01E}"/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944</Words>
  <Application>Microsoft Macintosh PowerPoint</Application>
  <PresentationFormat>Panorámica</PresentationFormat>
  <Paragraphs>249</Paragraphs>
  <Slides>68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68</vt:i4>
      </vt:variant>
    </vt:vector>
  </HeadingPairs>
  <TitlesOfParts>
    <vt:vector size="73" baseType="lpstr">
      <vt:lpstr>Aptos</vt:lpstr>
      <vt:lpstr>Arial</vt:lpstr>
      <vt:lpstr>Calibri</vt:lpstr>
      <vt:lpstr>Lato</vt:lpstr>
      <vt:lpstr>Office Theme</vt:lpstr>
      <vt:lpstr>PROYECTO APLICADO </vt:lpstr>
      <vt:lpstr>Guía para hacer este proyecto</vt:lpstr>
      <vt:lpstr>Guía para hacer este proyecto (II)</vt:lpstr>
      <vt:lpstr>Guía para hacer este proyecto (III)</vt:lpstr>
      <vt:lpstr>DATOS INICIALES</vt:lpstr>
      <vt:lpstr>CONTEXTO ORGANIZACIONAL</vt:lpstr>
      <vt:lpstr>Sector: Comprende el entorno competitivo donde operas El contexto sectorial determina las oportunidades reales de aplicación de IA.</vt:lpstr>
      <vt:lpstr>Empresa Descripción general de la empresa analizada </vt:lpstr>
      <vt:lpstr>Propuesta de valor Qué ofrece la empresa y por qué es competitiva </vt:lpstr>
      <vt:lpstr>Contexto tecnológico Nivel de digitalización actual de la organización </vt:lpstr>
      <vt:lpstr>Rol del departamento Importancia del departamento dentro de la empresa </vt:lpstr>
      <vt:lpstr>MAPA DEL DEPARTAMENTO</vt:lpstr>
      <vt:lpstr>Organigrama Estructura organizativa y roles principales </vt:lpstr>
      <vt:lpstr>Funciones del departamento Principales responsabilidades operativas </vt:lpstr>
      <vt:lpstr>Flujo de trabajo Cómo fluye el trabajo dentro del departamento </vt:lpstr>
      <vt:lpstr>Stakeholders Relación con otros departamentos o áreas </vt:lpstr>
      <vt:lpstr>Herramientas actuales Tecnología utilizada actualmente </vt:lpstr>
      <vt:lpstr>PROCESOS ACTUALES</vt:lpstr>
      <vt:lpstr>Proceso clave 1</vt:lpstr>
      <vt:lpstr>Proceso clave 2</vt:lpstr>
      <vt:lpstr>Proceso clave 3</vt:lpstr>
      <vt:lpstr>Mapa de procesos Visualización general de procesos del departamento </vt:lpstr>
      <vt:lpstr>Nivel de automatización</vt:lpstr>
      <vt:lpstr>INDICADORES ACTUALES</vt:lpstr>
      <vt:lpstr>KPIs principales</vt:lpstr>
      <vt:lpstr>Indicadores operativos</vt:lpstr>
      <vt:lpstr>Indicadores financieros</vt:lpstr>
      <vt:lpstr>Indicadores de calidad</vt:lpstr>
      <vt:lpstr>Diagnóstico</vt:lpstr>
      <vt:lpstr>PROBLEMAS ESTRUCTURALES</vt:lpstr>
      <vt:lpstr>Bloque 5 – Problemas estructurales</vt:lpstr>
      <vt:lpstr>Cuellos de botella</vt:lpstr>
      <vt:lpstr>Procesos repetitivos</vt:lpstr>
      <vt:lpstr>Sistemas no integrados</vt:lpstr>
      <vt:lpstr>Problemas de decisión</vt:lpstr>
      <vt:lpstr>Impacto de problemas</vt:lpstr>
      <vt:lpstr>OPORTUNIDADES DE IA</vt:lpstr>
      <vt:lpstr>Identificación de oportunidades</vt:lpstr>
      <vt:lpstr>Automatización inteligente</vt:lpstr>
      <vt:lpstr>Agentes internos</vt:lpstr>
      <vt:lpstr>IA generativa</vt:lpstr>
      <vt:lpstr>Priorización</vt:lpstr>
      <vt:lpstr>REDISEÑO DE PROCESOS</vt:lpstr>
      <vt:lpstr>Proceso rediseñado 1</vt:lpstr>
      <vt:lpstr>Proceso rediseñado 2</vt:lpstr>
      <vt:lpstr>Proceso rediseñado 3</vt:lpstr>
      <vt:lpstr>Integración APIs</vt:lpstr>
      <vt:lpstr>Nuevo mapa procesos</vt:lpstr>
      <vt:lpstr>ARQUITECTURA IA-HUMANO</vt:lpstr>
      <vt:lpstr>Arquitectura general</vt:lpstr>
      <vt:lpstr>Flujo IA-humano</vt:lpstr>
      <vt:lpstr>Agentes internos</vt:lpstr>
      <vt:lpstr>Dashboard IA</vt:lpstr>
      <vt:lpstr>IMPACTO ECONOMICO</vt:lpstr>
      <vt:lpstr>Coste actual</vt:lpstr>
      <vt:lpstr>Coste optimizado</vt:lpstr>
      <vt:lpstr>ROI IA</vt:lpstr>
      <vt:lpstr>Impacto productividad</vt:lpstr>
      <vt:lpstr>IMPACTO CULTURAL</vt:lpstr>
      <vt:lpstr>Cambio en roles</vt:lpstr>
      <vt:lpstr>Nuevas habilidades</vt:lpstr>
      <vt:lpstr>Riesgos culturales</vt:lpstr>
      <vt:lpstr>PLAN IMPLEMENTACION</vt:lpstr>
      <vt:lpstr>Roadmap</vt:lpstr>
      <vt:lpstr>Mes 1‑3</vt:lpstr>
      <vt:lpstr>Mes 4‑6</vt:lpstr>
      <vt:lpstr>Mes 7‑9</vt:lpstr>
      <vt:lpstr>Mes 10‑12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Sergio Montes Mas</cp:lastModifiedBy>
  <cp:revision>9</cp:revision>
  <dcterms:created xsi:type="dcterms:W3CDTF">2013-01-27T09:14:16Z</dcterms:created>
  <dcterms:modified xsi:type="dcterms:W3CDTF">2026-03-09T15:37:18Z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