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77.xml" ContentType="application/vnd.openxmlformats-officedocument.presentationml.slide+xml"/>
  <Override PartName="/ppt/slideLayouts/slideLayout10.xml" ContentType="application/vnd.openxmlformats-officedocument.presentationml.slideLayout+xml"/>
  <Override PartName="/ppt/notesSlides/notesSlide3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notesSlides/notesSlide2.xml" ContentType="application/vnd.openxmlformats-officedocument.presentationml.notesSlide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9"/>
  </p:notesMasterIdLst>
  <p:sldIdLst>
    <p:sldId id="328" r:id="rId2"/>
    <p:sldId id="329" r:id="rId3"/>
    <p:sldId id="330" r:id="rId4"/>
    <p:sldId id="402" r:id="rId5"/>
    <p:sldId id="344" r:id="rId6"/>
    <p:sldId id="331" r:id="rId7"/>
    <p:sldId id="332" r:id="rId8"/>
    <p:sldId id="256" r:id="rId9"/>
    <p:sldId id="257" r:id="rId10"/>
    <p:sldId id="345" r:id="rId11"/>
    <p:sldId id="346" r:id="rId12"/>
    <p:sldId id="347" r:id="rId13"/>
    <p:sldId id="391" r:id="rId14"/>
    <p:sldId id="348" r:id="rId15"/>
    <p:sldId id="262" r:id="rId16"/>
    <p:sldId id="349" r:id="rId17"/>
    <p:sldId id="350" r:id="rId18"/>
    <p:sldId id="351" r:id="rId19"/>
    <p:sldId id="392" r:id="rId20"/>
    <p:sldId id="352" r:id="rId21"/>
    <p:sldId id="353" r:id="rId22"/>
    <p:sldId id="268" r:id="rId23"/>
    <p:sldId id="354" r:id="rId24"/>
    <p:sldId id="355" r:id="rId25"/>
    <p:sldId id="393" r:id="rId26"/>
    <p:sldId id="356" r:id="rId27"/>
    <p:sldId id="357" r:id="rId28"/>
    <p:sldId id="358" r:id="rId29"/>
    <p:sldId id="274" r:id="rId30"/>
    <p:sldId id="359" r:id="rId31"/>
    <p:sldId id="394" r:id="rId32"/>
    <p:sldId id="360" r:id="rId33"/>
    <p:sldId id="361" r:id="rId34"/>
    <p:sldId id="362" r:id="rId35"/>
    <p:sldId id="363" r:id="rId36"/>
    <p:sldId id="364" r:id="rId37"/>
    <p:sldId id="395" r:id="rId38"/>
    <p:sldId id="365" r:id="rId39"/>
    <p:sldId id="366" r:id="rId40"/>
    <p:sldId id="367" r:id="rId41"/>
    <p:sldId id="368" r:id="rId42"/>
    <p:sldId id="369" r:id="rId43"/>
    <p:sldId id="396" r:id="rId44"/>
    <p:sldId id="286" r:id="rId45"/>
    <p:sldId id="370" r:id="rId46"/>
    <p:sldId id="371" r:id="rId47"/>
    <p:sldId id="372" r:id="rId48"/>
    <p:sldId id="373" r:id="rId49"/>
    <p:sldId id="397" r:id="rId50"/>
    <p:sldId id="374" r:id="rId51"/>
    <p:sldId id="292" r:id="rId52"/>
    <p:sldId id="375" r:id="rId53"/>
    <p:sldId id="376" r:id="rId54"/>
    <p:sldId id="398" r:id="rId55"/>
    <p:sldId id="378" r:id="rId56"/>
    <p:sldId id="379" r:id="rId57"/>
    <p:sldId id="298" r:id="rId58"/>
    <p:sldId id="380" r:id="rId59"/>
    <p:sldId id="381" r:id="rId60"/>
    <p:sldId id="399" r:id="rId61"/>
    <p:sldId id="382" r:id="rId62"/>
    <p:sldId id="302" r:id="rId63"/>
    <p:sldId id="383" r:id="rId64"/>
    <p:sldId id="304" r:id="rId65"/>
    <p:sldId id="384" r:id="rId66"/>
    <p:sldId id="400" r:id="rId67"/>
    <p:sldId id="385" r:id="rId68"/>
    <p:sldId id="386" r:id="rId69"/>
    <p:sldId id="387" r:id="rId70"/>
    <p:sldId id="309" r:id="rId71"/>
    <p:sldId id="310" r:id="rId72"/>
    <p:sldId id="401" r:id="rId73"/>
    <p:sldId id="388" r:id="rId74"/>
    <p:sldId id="389" r:id="rId75"/>
    <p:sldId id="390" r:id="rId76"/>
    <p:sldId id="314" r:id="rId77"/>
    <p:sldId id="315" r:id="rId7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188"/>
    <p:restoredTop sz="94752"/>
  </p:normalViewPr>
  <p:slideViewPr>
    <p:cSldViewPr snapToGrid="0" snapToObjects="1">
      <p:cViewPr varScale="1">
        <p:scale>
          <a:sx n="108" d="100"/>
          <a:sy n="108" d="100"/>
        </p:scale>
        <p:origin x="232" y="36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customXml" Target="../customXml/item1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presProps" Target="presProps.xml"/><Relationship Id="rId85" Type="http://schemas.openxmlformats.org/officeDocument/2006/relationships/customXml" Target="../customXml/item2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viewProps" Target="viewProps.xml"/><Relationship Id="rId86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61" Type="http://schemas.openxmlformats.org/officeDocument/2006/relationships/slide" Target="slides/slide60.xml"/><Relationship Id="rId8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D7BA6C-50EF-F546-B97D-77C64E862317}" type="datetimeFigureOut">
              <a:rPr lang="es-ES" smtClean="0"/>
              <a:t>9/3/26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B1AEEE-CAB7-0C4B-80EB-142D3751505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09470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B1AEEE-CAB7-0C4B-80EB-142D37515057}" type="slidenum">
              <a:rPr lang="es-ES" smtClean="0"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907332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D36FAF-1694-8D9C-52FF-9095508C82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620630B6-F291-CA2C-1EE4-9F8A0E28A4D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5CBCFD0F-5614-7E35-84F9-9CF4ABD0C42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560EC356-4CF4-CF6B-5AB1-3B7D2E0E502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B1AEEE-CAB7-0C4B-80EB-142D37515057}" type="slidenum">
              <a:rPr lang="es-ES" smtClean="0"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490499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D52FA2-2CB1-39FC-36E2-3F8607B63A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A4CC69D0-70E8-D18E-90CB-9F55E3E914B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9A690FC4-2D58-ADB1-F41B-C5F13DD092B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FE16689-1020-166A-753E-C97D3CCCCD2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B1AEEE-CAB7-0C4B-80EB-142D37515057}" type="slidenum">
              <a:rPr lang="es-ES" smtClean="0"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322754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3/9/26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3/9/26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3/9/26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3/9/26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3/9/26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3/9/26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0344ECC0-7A61-606E-59A3-BD5D927C4CC2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795130" y="6033052"/>
            <a:ext cx="10409583" cy="760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486224-2101-B22E-02A8-F6DF4C5576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60968" y="2877474"/>
            <a:ext cx="9144000" cy="2387600"/>
          </a:xfrm>
        </p:spPr>
        <p:txBody>
          <a:bodyPr>
            <a:normAutofit/>
          </a:bodyPr>
          <a:lstStyle/>
          <a:p>
            <a:r>
              <a:rPr lang="es-ES" sz="48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PROYECTO APLICADO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B711FE3-00F3-262A-3CE3-99EFE3253E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4541" y="4352852"/>
            <a:ext cx="14148390" cy="1655762"/>
          </a:xfrm>
        </p:spPr>
        <p:txBody>
          <a:bodyPr>
            <a:normAutofit lnSpcReduction="10000"/>
          </a:bodyPr>
          <a:lstStyle/>
          <a:p>
            <a:pPr algn="l"/>
            <a:r>
              <a:rPr lang="es-ES" b="0" dirty="0">
                <a:solidFill>
                  <a:schemeClr val="tx1"/>
                </a:solidFill>
              </a:rPr>
              <a:t>Nombre alumno:</a:t>
            </a:r>
          </a:p>
          <a:p>
            <a:pPr algn="l"/>
            <a:r>
              <a:rPr b="0" dirty="0">
                <a:solidFill>
                  <a:schemeClr val="tx1"/>
                </a:solidFill>
              </a:rPr>
              <a:t>DNI:</a:t>
            </a:r>
          </a:p>
          <a:p>
            <a:pPr algn="l"/>
            <a:r>
              <a:rPr b="0" dirty="0" err="1">
                <a:solidFill>
                  <a:schemeClr val="tx1"/>
                </a:solidFill>
              </a:rPr>
              <a:t>Edición</a:t>
            </a:r>
            <a:r>
              <a:rPr b="0" dirty="0">
                <a:solidFill>
                  <a:schemeClr val="tx1"/>
                </a:solidFill>
              </a:rPr>
              <a:t>:</a:t>
            </a:r>
            <a:endParaRPr lang="es-ES" b="1" dirty="0">
              <a:solidFill>
                <a:schemeClr val="tx1"/>
              </a:solidFill>
            </a:endParaRPr>
          </a:p>
          <a:p>
            <a:pPr algn="l"/>
            <a:endParaRPr lang="es-ES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BA923380-67B0-06C8-5BCE-D6939A46CE38}"/>
              </a:ext>
            </a:extLst>
          </p:cNvPr>
          <p:cNvSpPr txBox="1"/>
          <p:nvPr/>
        </p:nvSpPr>
        <p:spPr>
          <a:xfrm>
            <a:off x="1524000" y="1666038"/>
            <a:ext cx="9144000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4400" b="1" dirty="0"/>
              <a:t>Integración de Inteligencia Artificial en Procesos y Toma de Decisiones. </a:t>
            </a:r>
          </a:p>
          <a:p>
            <a:pPr algn="ctr"/>
            <a:r>
              <a:rPr lang="es-ES" sz="4400" b="1" dirty="0"/>
              <a:t>IA para la estrategia de la empresa</a:t>
            </a:r>
            <a:endParaRPr lang="es-ES" sz="4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7D6CEC59-FDC8-BEEB-8E8B-AF8F05E2CAB3}"/>
              </a:ext>
            </a:extLst>
          </p:cNvPr>
          <p:cNvSpPr txBox="1"/>
          <p:nvPr/>
        </p:nvSpPr>
        <p:spPr>
          <a:xfrm>
            <a:off x="2267394" y="433887"/>
            <a:ext cx="733114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2250"/>
              </a:spcBef>
              <a:spcAft>
                <a:spcPts val="2250"/>
              </a:spcAft>
              <a:buNone/>
            </a:pPr>
            <a:r>
              <a:rPr lang="es-ES" sz="4800" b="1" i="0" dirty="0" err="1">
                <a:solidFill>
                  <a:srgbClr val="787878"/>
                </a:solidFill>
                <a:effectLst/>
                <a:latin typeface="Lato" panose="020F0502020204030203" pitchFamily="34" charset="0"/>
              </a:rPr>
              <a:t>GDPymes</a:t>
            </a:r>
            <a:r>
              <a:rPr lang="es-ES" sz="4800" b="1" i="0" dirty="0">
                <a:solidFill>
                  <a:srgbClr val="787878"/>
                </a:solidFill>
                <a:effectLst/>
                <a:latin typeface="Lato" panose="020F0502020204030203" pitchFamily="34" charset="0"/>
              </a:rPr>
              <a:t> </a:t>
            </a:r>
            <a:r>
              <a:rPr lang="es-ES" sz="3600" b="0" i="0" dirty="0">
                <a:solidFill>
                  <a:srgbClr val="787878"/>
                </a:solidFill>
                <a:effectLst/>
                <a:latin typeface="Lato" panose="020F0502020204030203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1685627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2441" y="411481"/>
            <a:ext cx="3954993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600" b="1" dirty="0" err="1">
                <a:solidFill>
                  <a:srgbClr val="000000"/>
                </a:solidFill>
              </a:rPr>
              <a:t>Competidores</a:t>
            </a:r>
            <a:r>
              <a:rPr sz="3600" b="1" dirty="0">
                <a:solidFill>
                  <a:srgbClr val="000000"/>
                </a:solidFill>
              </a:rPr>
              <a:t> clave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2441" y="1565911"/>
            <a:ext cx="2594236" cy="132343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Líderes</a:t>
            </a:r>
            <a:r>
              <a:rPr sz="2000" dirty="0"/>
              <a:t> del sector</a:t>
            </a:r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/>
              <a:t>Startups </a:t>
            </a:r>
            <a:r>
              <a:rPr sz="2000" dirty="0" err="1"/>
              <a:t>disruptivas</a:t>
            </a:r>
            <a:endParaRPr sz="2000" dirty="0"/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/>
              <a:t>Big Tech </a:t>
            </a:r>
            <a:r>
              <a:rPr sz="2000" dirty="0" err="1"/>
              <a:t>relevantes</a:t>
            </a:r>
            <a:endParaRPr sz="2000" dirty="0"/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Nuevos</a:t>
            </a:r>
            <a:r>
              <a:rPr sz="2000" dirty="0"/>
              <a:t> </a:t>
            </a:r>
            <a:r>
              <a:rPr sz="2000" dirty="0" err="1"/>
              <a:t>entrantes</a:t>
            </a:r>
            <a:endParaRPr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9643" y="537211"/>
            <a:ext cx="4330353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600" b="1" dirty="0">
                <a:solidFill>
                  <a:srgbClr val="000000"/>
                </a:solidFill>
              </a:rPr>
              <a:t>Uso de IA </a:t>
            </a:r>
            <a:r>
              <a:rPr sz="3600" b="1" dirty="0" err="1">
                <a:solidFill>
                  <a:srgbClr val="000000"/>
                </a:solidFill>
              </a:rPr>
              <a:t>en</a:t>
            </a:r>
            <a:r>
              <a:rPr sz="3600" b="1" dirty="0">
                <a:solidFill>
                  <a:srgbClr val="000000"/>
                </a:solidFill>
              </a:rPr>
              <a:t> </a:t>
            </a:r>
            <a:r>
              <a:rPr sz="3600" b="1" dirty="0" err="1">
                <a:solidFill>
                  <a:srgbClr val="000000"/>
                </a:solidFill>
              </a:rPr>
              <a:t>el</a:t>
            </a:r>
            <a:r>
              <a:rPr sz="3600" b="1" dirty="0">
                <a:solidFill>
                  <a:srgbClr val="000000"/>
                </a:solidFill>
              </a:rPr>
              <a:t> sector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09643" y="1797784"/>
            <a:ext cx="3205045" cy="163121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Automatización</a:t>
            </a:r>
            <a:r>
              <a:rPr sz="2000" dirty="0"/>
              <a:t> </a:t>
            </a:r>
            <a:r>
              <a:rPr sz="2000" dirty="0" err="1"/>
              <a:t>operativa</a:t>
            </a:r>
            <a:endParaRPr sz="2000" dirty="0"/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Analítica</a:t>
            </a:r>
            <a:r>
              <a:rPr sz="2000" dirty="0"/>
              <a:t> </a:t>
            </a:r>
            <a:r>
              <a:rPr sz="2000" dirty="0" err="1"/>
              <a:t>avanzada</a:t>
            </a:r>
            <a:endParaRPr sz="2000" dirty="0"/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Experiencia</a:t>
            </a:r>
            <a:r>
              <a:rPr sz="2000" dirty="0"/>
              <a:t> </a:t>
            </a:r>
            <a:r>
              <a:rPr sz="2000" dirty="0" err="1"/>
              <a:t>cliente</a:t>
            </a:r>
            <a:endParaRPr sz="2000" dirty="0"/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Optimización</a:t>
            </a:r>
            <a:r>
              <a:rPr sz="2000" dirty="0"/>
              <a:t> </a:t>
            </a:r>
            <a:r>
              <a:rPr sz="2000" dirty="0" err="1"/>
              <a:t>logística</a:t>
            </a:r>
            <a:endParaRPr sz="2000" dirty="0"/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Innovación</a:t>
            </a:r>
            <a:r>
              <a:rPr sz="2000" dirty="0"/>
              <a:t> de </a:t>
            </a:r>
            <a:r>
              <a:rPr sz="2000" dirty="0" err="1"/>
              <a:t>producto</a:t>
            </a:r>
            <a:endParaRPr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9561" y="480061"/>
            <a:ext cx="4599657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600" b="1" dirty="0">
                <a:solidFill>
                  <a:srgbClr val="000000"/>
                </a:solidFill>
              </a:rPr>
              <a:t>Benchmark IA sectorial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38151" y="1543051"/>
            <a:ext cx="4107791" cy="132343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/>
              <a:t>Nivel de </a:t>
            </a:r>
            <a:r>
              <a:rPr sz="2000" dirty="0" err="1"/>
              <a:t>adopción</a:t>
            </a:r>
            <a:r>
              <a:rPr sz="2000" dirty="0"/>
              <a:t> IA</a:t>
            </a:r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/>
              <a:t>Casos de </a:t>
            </a:r>
            <a:r>
              <a:rPr sz="2000" dirty="0" err="1"/>
              <a:t>referencia</a:t>
            </a:r>
            <a:endParaRPr sz="2000" dirty="0"/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Ventajas</a:t>
            </a:r>
            <a:r>
              <a:rPr sz="2000" dirty="0"/>
              <a:t> </a:t>
            </a:r>
            <a:r>
              <a:rPr sz="2000" dirty="0" err="1"/>
              <a:t>competitivas</a:t>
            </a:r>
            <a:r>
              <a:rPr sz="2000" dirty="0"/>
              <a:t> </a:t>
            </a:r>
            <a:r>
              <a:rPr sz="2000" dirty="0" err="1"/>
              <a:t>emergentes</a:t>
            </a:r>
            <a:endParaRPr sz="2000" dirty="0"/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Brechas</a:t>
            </a:r>
            <a:r>
              <a:rPr sz="2000" dirty="0"/>
              <a:t> </a:t>
            </a:r>
            <a:r>
              <a:rPr sz="2000" dirty="0" err="1"/>
              <a:t>tecnológicas</a:t>
            </a:r>
            <a:endParaRPr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EABB4A-E406-3B0E-D88B-76C1710D58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6A227B-367F-C05A-AF26-EDE427F1F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b="1" dirty="0"/>
              <a:t>DIAGNOSTICO EMPRESA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E9397CA-8582-4DBB-0182-C8E87AA1F9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/>
            <a:r>
              <a:rPr lang="es-ES" sz="3200" b="1" dirty="0">
                <a:solidFill>
                  <a:srgbClr val="787878"/>
                </a:solidFill>
              </a:rPr>
              <a:t>BLOQUE 2</a:t>
            </a:r>
          </a:p>
        </p:txBody>
      </p:sp>
    </p:spTree>
    <p:extLst>
      <p:ext uri="{BB962C8B-B14F-4D97-AF65-F5344CB8AC3E}">
        <p14:creationId xmlns:p14="http://schemas.microsoft.com/office/powerpoint/2010/main" val="2543668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21030" y="640081"/>
            <a:ext cx="3985578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600" b="1" dirty="0" err="1">
                <a:solidFill>
                  <a:srgbClr val="000000"/>
                </a:solidFill>
              </a:rPr>
              <a:t>Perfil</a:t>
            </a:r>
            <a:r>
              <a:rPr sz="3600" b="1" dirty="0">
                <a:solidFill>
                  <a:srgbClr val="000000"/>
                </a:solidFill>
              </a:rPr>
              <a:t> de la </a:t>
            </a:r>
            <a:r>
              <a:rPr sz="3600" b="1" dirty="0" err="1">
                <a:solidFill>
                  <a:srgbClr val="000000"/>
                </a:solidFill>
              </a:rPr>
              <a:t>empresa</a:t>
            </a:r>
            <a:endParaRPr sz="3600" b="1" dirty="0">
              <a:solidFill>
                <a:srgbClr val="0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21030" y="1645921"/>
            <a:ext cx="2539350" cy="132343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/>
              <a:t>Historia</a:t>
            </a:r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Tamaño</a:t>
            </a:r>
            <a:endParaRPr sz="2000" dirty="0"/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/>
              <a:t>Modelo de </a:t>
            </a:r>
            <a:r>
              <a:rPr sz="2000" dirty="0" err="1"/>
              <a:t>negocio</a:t>
            </a:r>
            <a:endParaRPr sz="2000" dirty="0"/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/>
              <a:t>Mercado </a:t>
            </a:r>
            <a:r>
              <a:rPr sz="2000" dirty="0" err="1"/>
              <a:t>objetivo</a:t>
            </a:r>
            <a:endParaRPr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8211" y="845821"/>
            <a:ext cx="326692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600" b="1" dirty="0">
                <a:solidFill>
                  <a:srgbClr val="000000"/>
                </a:solidFill>
              </a:rPr>
              <a:t>Cadena de valor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98211" y="1797784"/>
            <a:ext cx="2512226" cy="163121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Operaciones</a:t>
            </a:r>
            <a:endParaRPr sz="2000" dirty="0"/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/>
              <a:t>Marketing y </a:t>
            </a:r>
            <a:r>
              <a:rPr sz="2000" dirty="0" err="1"/>
              <a:t>ventas</a:t>
            </a:r>
            <a:endParaRPr sz="2000" dirty="0"/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/>
              <a:t>Servicio </a:t>
            </a:r>
            <a:r>
              <a:rPr sz="2000" dirty="0" err="1"/>
              <a:t>cliente</a:t>
            </a:r>
            <a:endParaRPr sz="2000" dirty="0"/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Logística</a:t>
            </a:r>
            <a:endParaRPr sz="2000" dirty="0"/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Soporte</a:t>
            </a:r>
            <a:endParaRPr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52450" y="640081"/>
            <a:ext cx="577889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600" b="1" dirty="0" err="1">
                <a:solidFill>
                  <a:srgbClr val="000000"/>
                </a:solidFill>
              </a:rPr>
              <a:t>Posicionamiento</a:t>
            </a:r>
            <a:r>
              <a:rPr sz="3600" b="1" dirty="0">
                <a:solidFill>
                  <a:srgbClr val="000000"/>
                </a:solidFill>
              </a:rPr>
              <a:t> </a:t>
            </a:r>
            <a:r>
              <a:rPr sz="3600" b="1" dirty="0" err="1">
                <a:solidFill>
                  <a:srgbClr val="000000"/>
                </a:solidFill>
              </a:rPr>
              <a:t>competitivo</a:t>
            </a:r>
            <a:endParaRPr sz="3600" b="1" dirty="0">
              <a:solidFill>
                <a:srgbClr val="0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52450" y="1828801"/>
            <a:ext cx="2858539" cy="132343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Ventajas</a:t>
            </a:r>
            <a:r>
              <a:rPr sz="2000" dirty="0"/>
              <a:t> </a:t>
            </a:r>
            <a:r>
              <a:rPr sz="2000" dirty="0" err="1"/>
              <a:t>actuales</a:t>
            </a:r>
            <a:endParaRPr sz="2000" dirty="0"/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Diferenciación</a:t>
            </a:r>
            <a:endParaRPr sz="2000" dirty="0"/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Estrategia</a:t>
            </a:r>
            <a:r>
              <a:rPr sz="2000" dirty="0"/>
              <a:t> de mercado</a:t>
            </a:r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/>
              <a:t>Nivel de </a:t>
            </a:r>
            <a:r>
              <a:rPr sz="2000" dirty="0" err="1"/>
              <a:t>innovación</a:t>
            </a:r>
            <a:endParaRPr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3891" y="605791"/>
            <a:ext cx="5345309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600" b="1" dirty="0" err="1">
                <a:solidFill>
                  <a:srgbClr val="000000"/>
                </a:solidFill>
              </a:rPr>
              <a:t>Infraestructura</a:t>
            </a:r>
            <a:r>
              <a:rPr sz="3600" b="1" dirty="0">
                <a:solidFill>
                  <a:srgbClr val="000000"/>
                </a:solidFill>
              </a:rPr>
              <a:t> </a:t>
            </a:r>
            <a:r>
              <a:rPr sz="3600" b="1" dirty="0" err="1">
                <a:solidFill>
                  <a:srgbClr val="000000"/>
                </a:solidFill>
              </a:rPr>
              <a:t>tecnológica</a:t>
            </a:r>
            <a:endParaRPr sz="3600" b="1" dirty="0">
              <a:solidFill>
                <a:srgbClr val="0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43891" y="1737361"/>
            <a:ext cx="2798780" cy="132343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/>
              <a:t>Sistemas </a:t>
            </a:r>
            <a:r>
              <a:rPr sz="2000" dirty="0" err="1"/>
              <a:t>actuales</a:t>
            </a:r>
            <a:endParaRPr sz="2000" dirty="0"/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/>
              <a:t>Cloud</a:t>
            </a:r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Integraciones</a:t>
            </a:r>
            <a:endParaRPr sz="2000" dirty="0"/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Arquitectura</a:t>
            </a:r>
            <a:r>
              <a:rPr sz="2000" dirty="0"/>
              <a:t> de </a:t>
            </a:r>
            <a:r>
              <a:rPr sz="2000" dirty="0" err="1"/>
              <a:t>datos</a:t>
            </a:r>
            <a:endParaRPr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18161" y="628651"/>
            <a:ext cx="4955139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600" b="1" dirty="0" err="1">
                <a:solidFill>
                  <a:srgbClr val="000000"/>
                </a:solidFill>
              </a:rPr>
              <a:t>Capacidad</a:t>
            </a:r>
            <a:r>
              <a:rPr sz="3600" b="1" dirty="0">
                <a:solidFill>
                  <a:srgbClr val="000000"/>
                </a:solidFill>
              </a:rPr>
              <a:t> de </a:t>
            </a:r>
            <a:r>
              <a:rPr sz="3600" b="1" dirty="0" err="1">
                <a:solidFill>
                  <a:srgbClr val="000000"/>
                </a:solidFill>
              </a:rPr>
              <a:t>innovación</a:t>
            </a:r>
            <a:endParaRPr sz="3600" b="1" dirty="0">
              <a:solidFill>
                <a:srgbClr val="0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1771651"/>
            <a:ext cx="3274743" cy="132343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/>
              <a:t>Cultura </a:t>
            </a:r>
            <a:r>
              <a:rPr sz="2000" dirty="0" err="1"/>
              <a:t>tecnológica</a:t>
            </a:r>
            <a:endParaRPr sz="2000" dirty="0"/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Inversión</a:t>
            </a:r>
            <a:r>
              <a:rPr sz="2000" dirty="0"/>
              <a:t> digital</a:t>
            </a:r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Equipos</a:t>
            </a:r>
            <a:r>
              <a:rPr sz="2000" dirty="0"/>
              <a:t> </a:t>
            </a:r>
            <a:r>
              <a:rPr sz="2000" dirty="0" err="1"/>
              <a:t>técnicos</a:t>
            </a:r>
            <a:endParaRPr sz="2000" dirty="0"/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Colaboración</a:t>
            </a:r>
            <a:r>
              <a:rPr sz="2000" dirty="0"/>
              <a:t> con partners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A29F09-27F1-0EF0-0942-20BF54ADB7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56BEDC-D790-229E-B35B-82A4F4536C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b="1" dirty="0"/>
              <a:t>MADUREZ DIGITAL ACTUAL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7B8978A-F47D-2CF8-5810-9A610C70345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/>
            <a:r>
              <a:rPr lang="es-ES" sz="3200" b="1" dirty="0">
                <a:solidFill>
                  <a:srgbClr val="787878"/>
                </a:solidFill>
              </a:rPr>
              <a:t>BLOQUE 3</a:t>
            </a:r>
          </a:p>
        </p:txBody>
      </p:sp>
    </p:spTree>
    <p:extLst>
      <p:ext uri="{BB962C8B-B14F-4D97-AF65-F5344CB8AC3E}">
        <p14:creationId xmlns:p14="http://schemas.microsoft.com/office/powerpoint/2010/main" val="2443660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DBCB0E-0000-EDCA-8CCA-F9EF068AC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b="1" dirty="0"/>
              <a:t>Guía para hacer este proyecto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30EFB4A-8DDE-3335-11F8-AB6AF6CEDA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s-ES" dirty="0"/>
              <a:t>Este proyecto tiene como objetivo analizar un departamento real de una empresa y explorar cómo la inteligencia artificial puede mejorar sus procesos, eficiencia y toma de decisiones. La plantilla de </a:t>
            </a:r>
            <a:r>
              <a:rPr lang="es-ES" dirty="0" err="1"/>
              <a:t>slides</a:t>
            </a:r>
            <a:r>
              <a:rPr lang="es-ES" dirty="0"/>
              <a:t> sigue una secuencia lógica de análisis estratégico, diagnóstico organizativo y diseño de soluciones basadas en IA. 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dirty="0"/>
              <a:t>No es necesario escribir textos largos. Lo importante es demostrar capacidad de análisis, pensamiento estratégico y comprensión del impacto de la IA en la </a:t>
            </a:r>
            <a:r>
              <a:rPr lang="es-ES" dirty="0" err="1"/>
              <a:t>organización.Este</a:t>
            </a:r>
            <a:r>
              <a:rPr lang="es-ES" dirty="0"/>
              <a:t> proyecto tiene como objetivo analizar un </a:t>
            </a:r>
            <a:r>
              <a:rPr lang="es-ES" b="1" dirty="0"/>
              <a:t>departamento real de una empresa</a:t>
            </a:r>
            <a:r>
              <a:rPr lang="es-ES" dirty="0"/>
              <a:t> y explorar cómo la </a:t>
            </a:r>
            <a:r>
              <a:rPr lang="es-ES" b="1" dirty="0"/>
              <a:t>inteligencia artificial y la automatización</a:t>
            </a:r>
            <a:r>
              <a:rPr lang="es-ES" dirty="0"/>
              <a:t> pueden mejorar sus procesos, eficiencia y toma de decisiones.</a:t>
            </a:r>
          </a:p>
          <a:p>
            <a:pPr marL="0" indent="0">
              <a:buNone/>
            </a:pPr>
            <a:r>
              <a:rPr lang="es-ES" dirty="0"/>
              <a:t>La plantilla de 63 </a:t>
            </a:r>
            <a:r>
              <a:rPr lang="es-ES" dirty="0" err="1"/>
              <a:t>slides</a:t>
            </a:r>
            <a:r>
              <a:rPr lang="es-ES" dirty="0"/>
              <a:t> sigue una </a:t>
            </a:r>
            <a:r>
              <a:rPr lang="es-ES" b="1" dirty="0"/>
              <a:t>secuencia lógica de análisis y diseño</a:t>
            </a:r>
            <a:r>
              <a:rPr lang="es-ES" dirty="0"/>
              <a:t>. No es necesario escribir textos largos; lo importante es demostrar </a:t>
            </a:r>
            <a:r>
              <a:rPr lang="es-ES" b="1" dirty="0"/>
              <a:t>capacidad de análisis, comprensión del entorno profesional y pensamiento estratégico sobre el uso de IA</a:t>
            </a:r>
            <a:endParaRPr lang="es-ES" dirty="0"/>
          </a:p>
          <a:p>
            <a:pPr marL="0" indent="0" algn="l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127642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52450" y="617221"/>
            <a:ext cx="5300682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600" b="1" dirty="0" err="1">
                <a:solidFill>
                  <a:srgbClr val="000000"/>
                </a:solidFill>
              </a:rPr>
              <a:t>Evaluación</a:t>
            </a:r>
            <a:r>
              <a:rPr sz="3600" b="1" dirty="0">
                <a:solidFill>
                  <a:srgbClr val="000000"/>
                </a:solidFill>
              </a:rPr>
              <a:t> </a:t>
            </a:r>
            <a:r>
              <a:rPr sz="3600" b="1" dirty="0" err="1">
                <a:solidFill>
                  <a:srgbClr val="000000"/>
                </a:solidFill>
              </a:rPr>
              <a:t>madurez</a:t>
            </a:r>
            <a:r>
              <a:rPr sz="3600" b="1" dirty="0">
                <a:solidFill>
                  <a:srgbClr val="000000"/>
                </a:solidFill>
              </a:rPr>
              <a:t> digital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1981" y="1634491"/>
            <a:ext cx="2163285" cy="132343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Infraestructura</a:t>
            </a:r>
            <a:endParaRPr sz="2000" dirty="0"/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/>
              <a:t>Datos</a:t>
            </a:r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Automatización</a:t>
            </a:r>
            <a:endParaRPr sz="2000" dirty="0"/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/>
              <a:t>Cultura digital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86740" y="628651"/>
            <a:ext cx="34119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600" b="1" dirty="0" err="1">
                <a:solidFill>
                  <a:srgbClr val="000000"/>
                </a:solidFill>
              </a:rPr>
              <a:t>Gestión</a:t>
            </a:r>
            <a:r>
              <a:rPr sz="3600" b="1" dirty="0">
                <a:solidFill>
                  <a:srgbClr val="000000"/>
                </a:solidFill>
              </a:rPr>
              <a:t> de </a:t>
            </a:r>
            <a:r>
              <a:rPr sz="3600" b="1" dirty="0" err="1">
                <a:solidFill>
                  <a:srgbClr val="000000"/>
                </a:solidFill>
              </a:rPr>
              <a:t>datos</a:t>
            </a:r>
            <a:endParaRPr sz="3600" b="1" dirty="0">
              <a:solidFill>
                <a:srgbClr val="0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86740" y="1817371"/>
            <a:ext cx="2255682" cy="132343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/>
              <a:t>Calidad de </a:t>
            </a:r>
            <a:r>
              <a:rPr sz="2000" dirty="0" err="1"/>
              <a:t>datos</a:t>
            </a:r>
            <a:endParaRPr sz="2000" dirty="0"/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Gobernanza</a:t>
            </a:r>
            <a:endParaRPr sz="2000" dirty="0"/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Integración</a:t>
            </a:r>
            <a:endParaRPr sz="2000" dirty="0"/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Accesibilidad</a:t>
            </a:r>
            <a:endParaRPr sz="20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1" y="628651"/>
            <a:ext cx="5587363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600" b="1" dirty="0" err="1">
                <a:solidFill>
                  <a:srgbClr val="000000"/>
                </a:solidFill>
              </a:rPr>
              <a:t>Automatización</a:t>
            </a:r>
            <a:r>
              <a:rPr sz="3600" b="1" dirty="0">
                <a:solidFill>
                  <a:srgbClr val="000000"/>
                </a:solidFill>
              </a:rPr>
              <a:t> de </a:t>
            </a:r>
            <a:r>
              <a:rPr sz="3600" b="1" dirty="0" err="1">
                <a:solidFill>
                  <a:srgbClr val="000000"/>
                </a:solidFill>
              </a:rPr>
              <a:t>procesos</a:t>
            </a:r>
            <a:endParaRPr sz="3600" b="1" dirty="0">
              <a:solidFill>
                <a:srgbClr val="0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38201" y="1874521"/>
            <a:ext cx="3399264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/>
              <a:t>Nivel de </a:t>
            </a:r>
            <a:r>
              <a:rPr sz="2000" dirty="0" err="1"/>
              <a:t>digitalización</a:t>
            </a:r>
            <a:endParaRPr sz="2000" dirty="0"/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Automatización</a:t>
            </a:r>
            <a:r>
              <a:rPr sz="2000" dirty="0"/>
              <a:t> actual</a:t>
            </a:r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/>
              <a:t>Uso de software </a:t>
            </a:r>
            <a:r>
              <a:rPr sz="2000" dirty="0" err="1"/>
              <a:t>inteligente</a:t>
            </a:r>
            <a:endParaRPr sz="20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8221" y="742951"/>
            <a:ext cx="4494051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600" b="1" dirty="0" err="1">
                <a:solidFill>
                  <a:srgbClr val="000000"/>
                </a:solidFill>
              </a:rPr>
              <a:t>Capacidades</a:t>
            </a:r>
            <a:r>
              <a:rPr sz="3600" b="1" dirty="0">
                <a:solidFill>
                  <a:srgbClr val="000000"/>
                </a:solidFill>
              </a:rPr>
              <a:t> </a:t>
            </a:r>
            <a:r>
              <a:rPr sz="3600" b="1" dirty="0" err="1">
                <a:solidFill>
                  <a:srgbClr val="000000"/>
                </a:solidFill>
              </a:rPr>
              <a:t>analíticas</a:t>
            </a:r>
            <a:endParaRPr sz="3600" b="1" dirty="0">
              <a:solidFill>
                <a:srgbClr val="0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01091" y="1805941"/>
            <a:ext cx="2647520" cy="132343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/>
              <a:t>BI</a:t>
            </a:r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Analítica</a:t>
            </a:r>
            <a:r>
              <a:rPr sz="2000" dirty="0"/>
              <a:t> </a:t>
            </a:r>
            <a:r>
              <a:rPr sz="2000" dirty="0" err="1"/>
              <a:t>avanzada</a:t>
            </a:r>
            <a:endParaRPr sz="2000" dirty="0"/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/>
              <a:t>Data science</a:t>
            </a:r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Modelos</a:t>
            </a:r>
            <a:r>
              <a:rPr sz="2000" dirty="0"/>
              <a:t> </a:t>
            </a:r>
            <a:r>
              <a:rPr sz="2000" dirty="0" err="1"/>
              <a:t>predictivos</a:t>
            </a:r>
            <a:endParaRPr sz="20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5310" y="697231"/>
            <a:ext cx="3951916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600" b="1" dirty="0" err="1">
                <a:solidFill>
                  <a:srgbClr val="000000"/>
                </a:solidFill>
              </a:rPr>
              <a:t>Preparación</a:t>
            </a:r>
            <a:r>
              <a:rPr sz="3600" b="1" dirty="0">
                <a:solidFill>
                  <a:srgbClr val="000000"/>
                </a:solidFill>
              </a:rPr>
              <a:t> para IA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75310" y="1508761"/>
            <a:ext cx="2090188" cy="132343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Infraestructura</a:t>
            </a:r>
            <a:endParaRPr sz="2000" dirty="0"/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/>
              <a:t>Datos</a:t>
            </a:r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/>
              <a:t>Talento</a:t>
            </a:r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Liderazgo</a:t>
            </a:r>
            <a:endParaRPr sz="20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2F341D-D4CB-BB87-65C4-7223C92130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0AB4AF-CC21-2812-2870-805817D350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b="1" dirty="0"/>
              <a:t>RIESGOS COMPETITIVOS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48A2080-BD27-6CEC-F7D3-0D341222384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/>
            <a:r>
              <a:rPr lang="es-ES" sz="3200" b="1" dirty="0">
                <a:solidFill>
                  <a:srgbClr val="787878"/>
                </a:solidFill>
              </a:rPr>
              <a:t>BLOQUE 4</a:t>
            </a:r>
          </a:p>
        </p:txBody>
      </p:sp>
    </p:spTree>
    <p:extLst>
      <p:ext uri="{BB962C8B-B14F-4D97-AF65-F5344CB8AC3E}">
        <p14:creationId xmlns:p14="http://schemas.microsoft.com/office/powerpoint/2010/main" val="282181850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61061" y="731521"/>
            <a:ext cx="4618829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600" b="1" dirty="0" err="1">
                <a:solidFill>
                  <a:srgbClr val="000000"/>
                </a:solidFill>
              </a:rPr>
              <a:t>Amenazas</a:t>
            </a:r>
            <a:r>
              <a:rPr sz="3600" b="1" dirty="0">
                <a:solidFill>
                  <a:srgbClr val="000000"/>
                </a:solidFill>
              </a:rPr>
              <a:t> </a:t>
            </a:r>
            <a:r>
              <a:rPr sz="3600" b="1" dirty="0" err="1">
                <a:solidFill>
                  <a:srgbClr val="000000"/>
                </a:solidFill>
              </a:rPr>
              <a:t>tecnológicas</a:t>
            </a:r>
            <a:endParaRPr sz="3600" b="1" dirty="0">
              <a:solidFill>
                <a:srgbClr val="0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61061" y="1737361"/>
            <a:ext cx="3487878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Automatización</a:t>
            </a:r>
            <a:r>
              <a:rPr sz="2000" dirty="0"/>
              <a:t> externa</a:t>
            </a:r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Plataformas</a:t>
            </a:r>
            <a:r>
              <a:rPr sz="2000" dirty="0"/>
              <a:t> AI-driven</a:t>
            </a:r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Innovación</a:t>
            </a:r>
            <a:r>
              <a:rPr sz="2000" dirty="0"/>
              <a:t> de </a:t>
            </a:r>
            <a:r>
              <a:rPr sz="2000" dirty="0" err="1"/>
              <a:t>competidores</a:t>
            </a:r>
            <a:endParaRPr sz="20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54381" y="720091"/>
            <a:ext cx="4139595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600" b="1" dirty="0">
                <a:solidFill>
                  <a:srgbClr val="000000"/>
                </a:solidFill>
              </a:rPr>
              <a:t>Riesgo de </a:t>
            </a:r>
            <a:r>
              <a:rPr sz="3600" b="1" dirty="0" err="1">
                <a:solidFill>
                  <a:srgbClr val="000000"/>
                </a:solidFill>
              </a:rPr>
              <a:t>disrupción</a:t>
            </a:r>
            <a:endParaRPr sz="3600" b="1" dirty="0">
              <a:solidFill>
                <a:srgbClr val="0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54381" y="1794511"/>
            <a:ext cx="3459024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Nuevos</a:t>
            </a:r>
            <a:r>
              <a:rPr sz="2000" dirty="0"/>
              <a:t> </a:t>
            </a:r>
            <a:r>
              <a:rPr sz="2000" dirty="0" err="1"/>
              <a:t>modelos</a:t>
            </a:r>
            <a:r>
              <a:rPr sz="2000" dirty="0"/>
              <a:t> de </a:t>
            </a:r>
            <a:r>
              <a:rPr sz="2000" dirty="0" err="1"/>
              <a:t>negocio</a:t>
            </a:r>
            <a:endParaRPr sz="2000" dirty="0"/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Plataformas</a:t>
            </a:r>
            <a:r>
              <a:rPr sz="2000" dirty="0"/>
              <a:t> </a:t>
            </a:r>
            <a:r>
              <a:rPr sz="2000" dirty="0" err="1"/>
              <a:t>digitales</a:t>
            </a:r>
            <a:endParaRPr sz="2000" dirty="0"/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/>
              <a:t>Startups AI-first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04815" y="765811"/>
            <a:ext cx="3753785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600" b="1" dirty="0" err="1">
                <a:solidFill>
                  <a:srgbClr val="000000"/>
                </a:solidFill>
              </a:rPr>
              <a:t>Riesgos</a:t>
            </a:r>
            <a:r>
              <a:rPr sz="3600" b="1" dirty="0">
                <a:solidFill>
                  <a:srgbClr val="000000"/>
                </a:solidFill>
              </a:rPr>
              <a:t> </a:t>
            </a:r>
            <a:r>
              <a:rPr sz="3600" b="1" dirty="0" err="1">
                <a:solidFill>
                  <a:srgbClr val="000000"/>
                </a:solidFill>
              </a:rPr>
              <a:t>operativos</a:t>
            </a:r>
            <a:endParaRPr sz="3600" b="1" dirty="0">
              <a:solidFill>
                <a:srgbClr val="0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04815" y="1794511"/>
            <a:ext cx="3023648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Ineficiencia</a:t>
            </a:r>
            <a:r>
              <a:rPr sz="2000" dirty="0"/>
              <a:t> de </a:t>
            </a:r>
            <a:r>
              <a:rPr sz="2000" dirty="0" err="1"/>
              <a:t>procesos</a:t>
            </a:r>
            <a:endParaRPr sz="2000" dirty="0"/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Escalabilidad</a:t>
            </a:r>
            <a:r>
              <a:rPr sz="2000" dirty="0"/>
              <a:t> </a:t>
            </a:r>
            <a:r>
              <a:rPr sz="2000" dirty="0" err="1"/>
              <a:t>limitada</a:t>
            </a:r>
            <a:endParaRPr sz="2000" dirty="0"/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/>
              <a:t>Costes </a:t>
            </a:r>
            <a:r>
              <a:rPr sz="2000" dirty="0" err="1"/>
              <a:t>elevados</a:t>
            </a:r>
            <a:endParaRPr sz="20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63930" y="731521"/>
            <a:ext cx="4037452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600" b="1" dirty="0" err="1">
                <a:solidFill>
                  <a:srgbClr val="000000"/>
                </a:solidFill>
              </a:rPr>
              <a:t>Riesgos</a:t>
            </a:r>
            <a:r>
              <a:rPr sz="3600" b="1" dirty="0">
                <a:solidFill>
                  <a:srgbClr val="000000"/>
                </a:solidFill>
              </a:rPr>
              <a:t> </a:t>
            </a:r>
            <a:r>
              <a:rPr sz="3600" b="1" dirty="0" err="1">
                <a:solidFill>
                  <a:srgbClr val="000000"/>
                </a:solidFill>
              </a:rPr>
              <a:t>regulatorios</a:t>
            </a:r>
            <a:endParaRPr sz="3600" b="1" dirty="0">
              <a:solidFill>
                <a:srgbClr val="0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63930" y="1748791"/>
            <a:ext cx="3452868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/>
              <a:t>AI Act</a:t>
            </a:r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/>
              <a:t>Protección de datos</a:t>
            </a:r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/>
              <a:t>Responsabilidad algorítmica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087B4E-997B-A3C1-898C-50C5B3D52C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765700-8F1E-739B-C896-EBA00B55E2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b="1" dirty="0"/>
              <a:t>Guía para hacer este proyecto (II)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F638025-5CF8-39EA-71B1-C83F1E3E2DCC}"/>
              </a:ext>
            </a:extLst>
          </p:cNvPr>
          <p:cNvSpPr txBox="1"/>
          <p:nvPr/>
        </p:nvSpPr>
        <p:spPr>
          <a:xfrm>
            <a:off x="716478" y="1225689"/>
            <a:ext cx="12268200" cy="51398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600" b="1" dirty="0"/>
              <a:t>1. Análisis sectorial</a:t>
            </a:r>
          </a:p>
          <a:p>
            <a:r>
              <a:rPr lang="es-ES" sz="1600" dirty="0"/>
              <a:t>En este bloque debes explicar </a:t>
            </a:r>
            <a:r>
              <a:rPr lang="es-ES" sz="1600" b="1" dirty="0"/>
              <a:t>cómo funciona el sector en el que opera la empresa</a:t>
            </a:r>
            <a:r>
              <a:rPr lang="es-ES" sz="1600" dirty="0"/>
              <a:t>.</a:t>
            </a:r>
          </a:p>
          <a:p>
            <a:r>
              <a:rPr lang="es-ES" sz="1600" dirty="0"/>
              <a:t>Objetivo: </a:t>
            </a:r>
            <a:r>
              <a:rPr lang="es-ES" sz="1600" b="1" dirty="0"/>
              <a:t>comprender el contexto competitivo y tecnológico</a:t>
            </a:r>
            <a:r>
              <a:rPr lang="es-ES" sz="1600" dirty="0"/>
              <a:t>.</a:t>
            </a:r>
            <a:br>
              <a:rPr lang="es-ES" sz="1600" dirty="0"/>
            </a:br>
            <a:endParaRPr lang="es-ES" sz="1600" dirty="0"/>
          </a:p>
          <a:p>
            <a:r>
              <a:rPr lang="es-ES" sz="1600" b="1" dirty="0"/>
              <a:t>2. Diagnóstico de la empresa</a:t>
            </a:r>
          </a:p>
          <a:p>
            <a:r>
              <a:rPr lang="es-ES" sz="1600" dirty="0"/>
              <a:t>Aquí debes describir </a:t>
            </a:r>
            <a:r>
              <a:rPr lang="es-ES" sz="1600" b="1" dirty="0"/>
              <a:t>la empresa seleccionada y su posición en el mercado</a:t>
            </a:r>
            <a:r>
              <a:rPr lang="es-ES" sz="1600" dirty="0"/>
              <a:t>.</a:t>
            </a:r>
          </a:p>
          <a:p>
            <a:r>
              <a:rPr lang="es-ES" sz="1600" dirty="0"/>
              <a:t>Objetivo: </a:t>
            </a:r>
            <a:r>
              <a:rPr lang="es-ES" sz="1600" b="1" dirty="0"/>
              <a:t>entender cómo funciona la empresa actualmente</a:t>
            </a:r>
            <a:r>
              <a:rPr lang="es-ES" sz="1600" dirty="0"/>
              <a:t>.</a:t>
            </a:r>
          </a:p>
          <a:p>
            <a:endParaRPr lang="es-ES" sz="1600" dirty="0"/>
          </a:p>
          <a:p>
            <a:r>
              <a:rPr lang="es-ES" sz="1600" b="1" dirty="0"/>
              <a:t>3. Madurez digital actual</a:t>
            </a:r>
          </a:p>
          <a:p>
            <a:r>
              <a:rPr lang="es-ES" sz="1600" dirty="0"/>
              <a:t>En este bloque debes analizar </a:t>
            </a:r>
            <a:r>
              <a:rPr lang="es-ES" sz="1600" b="1" dirty="0"/>
              <a:t>el nivel de digitalización de la organización</a:t>
            </a:r>
            <a:r>
              <a:rPr lang="es-ES" sz="1600" dirty="0"/>
              <a:t>.</a:t>
            </a:r>
          </a:p>
          <a:p>
            <a:r>
              <a:rPr lang="es-ES" sz="1600" dirty="0"/>
              <a:t>Objetivo: </a:t>
            </a:r>
            <a:r>
              <a:rPr lang="es-ES" sz="1600" b="1" dirty="0"/>
              <a:t>evaluar si la empresa está preparada para adoptar IA</a:t>
            </a:r>
            <a:r>
              <a:rPr lang="es-ES" sz="1600" dirty="0"/>
              <a:t>.</a:t>
            </a:r>
            <a:br>
              <a:rPr lang="es-ES" sz="1600" dirty="0"/>
            </a:br>
            <a:endParaRPr lang="es-ES" sz="1600" dirty="0"/>
          </a:p>
          <a:p>
            <a:r>
              <a:rPr lang="es-ES" sz="1600" b="1" dirty="0"/>
              <a:t>4. Riesgos competitivos</a:t>
            </a:r>
          </a:p>
          <a:p>
            <a:r>
              <a:rPr lang="es-ES" sz="1600" dirty="0"/>
              <a:t>Identifica </a:t>
            </a:r>
            <a:r>
              <a:rPr lang="es-ES" sz="1600" b="1" dirty="0"/>
              <a:t>los riesgos que enfrenta la empresa si no adopta tecnologías avanzadas</a:t>
            </a:r>
            <a:r>
              <a:rPr lang="es-ES" sz="1600" dirty="0"/>
              <a:t>.</a:t>
            </a:r>
          </a:p>
          <a:p>
            <a:r>
              <a:rPr lang="es-ES" sz="1600" dirty="0"/>
              <a:t>Objetivo: </a:t>
            </a:r>
            <a:r>
              <a:rPr lang="es-ES" sz="1600" b="1" dirty="0"/>
              <a:t>mostrar las amenazas que impulsan la transformación</a:t>
            </a:r>
            <a:r>
              <a:rPr lang="es-ES" sz="1600" dirty="0"/>
              <a:t>.</a:t>
            </a:r>
            <a:br>
              <a:rPr lang="es-ES" sz="1600" dirty="0"/>
            </a:br>
            <a:endParaRPr lang="es-ES" sz="1600" dirty="0"/>
          </a:p>
          <a:p>
            <a:r>
              <a:rPr lang="es-ES" sz="1600" b="1" dirty="0"/>
              <a:t>5. Oportunidades estratégicas de IA</a:t>
            </a:r>
          </a:p>
          <a:p>
            <a:r>
              <a:rPr lang="es-ES" sz="1600" dirty="0"/>
              <a:t>En este bloque debes proponer </a:t>
            </a:r>
            <a:r>
              <a:rPr lang="es-ES" sz="1600" b="1" dirty="0"/>
              <a:t>cómo la IA puede crear ventajas competitivas</a:t>
            </a:r>
            <a:r>
              <a:rPr lang="es-ES" sz="1600" dirty="0"/>
              <a:t>.</a:t>
            </a:r>
          </a:p>
          <a:p>
            <a:r>
              <a:rPr lang="es-ES" sz="1600" dirty="0"/>
              <a:t>Objetivo: </a:t>
            </a:r>
            <a:r>
              <a:rPr lang="es-ES" sz="1600" b="1" dirty="0"/>
              <a:t>identificar oportunidades estratégicas de IA</a:t>
            </a:r>
            <a:r>
              <a:rPr lang="es-ES" sz="1600" dirty="0"/>
              <a:t>.</a:t>
            </a:r>
          </a:p>
          <a:p>
            <a:pPr marL="342900" indent="-342900">
              <a:buAutoNum type="arabicPeriod"/>
            </a:pPr>
            <a:endParaRPr lang="es-ES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873026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940" y="697231"/>
            <a:ext cx="35059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600" b="1" dirty="0">
                <a:solidFill>
                  <a:srgbClr val="000000"/>
                </a:solidFill>
              </a:rPr>
              <a:t>Riesgo de </a:t>
            </a:r>
            <a:r>
              <a:rPr sz="3600" b="1" dirty="0" err="1">
                <a:solidFill>
                  <a:srgbClr val="000000"/>
                </a:solidFill>
              </a:rPr>
              <a:t>talento</a:t>
            </a:r>
            <a:endParaRPr sz="3600" b="1" dirty="0">
              <a:solidFill>
                <a:srgbClr val="0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43940" y="1657351"/>
            <a:ext cx="3001719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Escasez</a:t>
            </a:r>
            <a:r>
              <a:rPr sz="2000" dirty="0"/>
              <a:t> de </a:t>
            </a:r>
            <a:r>
              <a:rPr sz="2000" dirty="0" err="1"/>
              <a:t>especialistas</a:t>
            </a:r>
            <a:endParaRPr sz="2000" dirty="0"/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/>
              <a:t>Brecha digital interna</a:t>
            </a:r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Dependencia</a:t>
            </a:r>
            <a:r>
              <a:rPr sz="2000" dirty="0"/>
              <a:t> externa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F5DEF7-BFF0-5D88-9818-876048F9F4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567592-B605-525F-AB9E-C4B4DB87F0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b="1" dirty="0"/>
              <a:t>OPORTUNIDADES ESTRATEGICAS IA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099502B-15DD-FD0D-0B36-745D1B70DAF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/>
            <a:r>
              <a:rPr lang="es-ES" sz="3200" b="1" dirty="0">
                <a:solidFill>
                  <a:srgbClr val="787878"/>
                </a:solidFill>
              </a:rPr>
              <a:t>BLOQUE 5</a:t>
            </a:r>
          </a:p>
        </p:txBody>
      </p:sp>
    </p:spTree>
    <p:extLst>
      <p:ext uri="{BB962C8B-B14F-4D97-AF65-F5344CB8AC3E}">
        <p14:creationId xmlns:p14="http://schemas.microsoft.com/office/powerpoint/2010/main" val="198598922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1051" y="674371"/>
            <a:ext cx="5665141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600" b="1">
                <a:solidFill>
                  <a:srgbClr val="000000"/>
                </a:solidFill>
              </a:rPr>
              <a:t>IA como ventaja competitiva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81051" y="1645921"/>
            <a:ext cx="2142638" cy="132343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Optimización</a:t>
            </a:r>
            <a:endParaRPr sz="2000" dirty="0"/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Innovación</a:t>
            </a:r>
            <a:endParaRPr sz="2000" dirty="0"/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Personalización</a:t>
            </a:r>
            <a:endParaRPr sz="2000" dirty="0"/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Escalabilidad</a:t>
            </a:r>
            <a:endParaRPr sz="20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41070" y="800101"/>
            <a:ext cx="7618368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600" b="1" dirty="0" err="1">
                <a:solidFill>
                  <a:srgbClr val="000000"/>
                </a:solidFill>
              </a:rPr>
              <a:t>Transformación</a:t>
            </a:r>
            <a:r>
              <a:rPr sz="3600" b="1" dirty="0">
                <a:solidFill>
                  <a:srgbClr val="000000"/>
                </a:solidFill>
              </a:rPr>
              <a:t> del </a:t>
            </a:r>
            <a:r>
              <a:rPr sz="3600" b="1" dirty="0" err="1">
                <a:solidFill>
                  <a:srgbClr val="000000"/>
                </a:solidFill>
              </a:rPr>
              <a:t>modelo</a:t>
            </a:r>
            <a:r>
              <a:rPr sz="3600" b="1" dirty="0">
                <a:solidFill>
                  <a:srgbClr val="000000"/>
                </a:solidFill>
              </a:rPr>
              <a:t> de </a:t>
            </a:r>
            <a:r>
              <a:rPr sz="3600" b="1" dirty="0" err="1">
                <a:solidFill>
                  <a:srgbClr val="000000"/>
                </a:solidFill>
              </a:rPr>
              <a:t>negocio</a:t>
            </a:r>
            <a:endParaRPr sz="3600" b="1" dirty="0">
              <a:solidFill>
                <a:srgbClr val="0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41070" y="1863091"/>
            <a:ext cx="2853923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Nuevos</a:t>
            </a:r>
            <a:r>
              <a:rPr sz="2000" dirty="0"/>
              <a:t> </a:t>
            </a:r>
            <a:r>
              <a:rPr sz="2000" dirty="0" err="1"/>
              <a:t>servicios</a:t>
            </a:r>
            <a:endParaRPr sz="2000" dirty="0"/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Productos</a:t>
            </a:r>
            <a:r>
              <a:rPr sz="2000" dirty="0"/>
              <a:t> </a:t>
            </a:r>
            <a:r>
              <a:rPr sz="2000" dirty="0" err="1"/>
              <a:t>inteligentes</a:t>
            </a:r>
            <a:endParaRPr sz="2000" dirty="0"/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/>
              <a:t>Data monetization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86741" y="777241"/>
            <a:ext cx="4639475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600" b="1" dirty="0" err="1">
                <a:solidFill>
                  <a:srgbClr val="000000"/>
                </a:solidFill>
              </a:rPr>
              <a:t>Optimización</a:t>
            </a:r>
            <a:r>
              <a:rPr sz="3600" b="1" dirty="0">
                <a:solidFill>
                  <a:srgbClr val="000000"/>
                </a:solidFill>
              </a:rPr>
              <a:t> </a:t>
            </a:r>
            <a:r>
              <a:rPr sz="3600" b="1" dirty="0" err="1">
                <a:solidFill>
                  <a:srgbClr val="000000"/>
                </a:solidFill>
              </a:rPr>
              <a:t>operativa</a:t>
            </a:r>
            <a:endParaRPr sz="3600" b="1" dirty="0">
              <a:solidFill>
                <a:srgbClr val="0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86741" y="1771651"/>
            <a:ext cx="2589427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Automatización</a:t>
            </a:r>
            <a:endParaRPr sz="2000" dirty="0"/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Predicción</a:t>
            </a:r>
            <a:endParaRPr sz="2000" dirty="0"/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Mejora</a:t>
            </a:r>
            <a:r>
              <a:rPr sz="2000" dirty="0"/>
              <a:t> de </a:t>
            </a:r>
            <a:r>
              <a:rPr sz="2000" dirty="0" err="1"/>
              <a:t>procesos</a:t>
            </a:r>
            <a:endParaRPr sz="20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9610" y="548641"/>
            <a:ext cx="378469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600" b="1" dirty="0" err="1">
                <a:solidFill>
                  <a:srgbClr val="000000"/>
                </a:solidFill>
              </a:rPr>
              <a:t>Experiencia</a:t>
            </a:r>
            <a:r>
              <a:rPr sz="3600" b="1" dirty="0">
                <a:solidFill>
                  <a:srgbClr val="000000"/>
                </a:solidFill>
              </a:rPr>
              <a:t> </a:t>
            </a:r>
            <a:r>
              <a:rPr sz="3600" b="1" dirty="0" err="1">
                <a:solidFill>
                  <a:srgbClr val="000000"/>
                </a:solidFill>
              </a:rPr>
              <a:t>cliente</a:t>
            </a:r>
            <a:endParaRPr sz="3600" b="1" dirty="0">
              <a:solidFill>
                <a:srgbClr val="0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9610" y="1714501"/>
            <a:ext cx="3567580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Personalización</a:t>
            </a:r>
            <a:endParaRPr sz="2000" dirty="0"/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Atención</a:t>
            </a:r>
            <a:r>
              <a:rPr sz="2000" dirty="0"/>
              <a:t> </a:t>
            </a:r>
            <a:r>
              <a:rPr sz="2000" dirty="0" err="1"/>
              <a:t>automatizada</a:t>
            </a:r>
            <a:endParaRPr sz="2000" dirty="0"/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Analítica</a:t>
            </a:r>
            <a:r>
              <a:rPr sz="2000" dirty="0"/>
              <a:t> de </a:t>
            </a:r>
            <a:r>
              <a:rPr sz="2000" dirty="0" err="1"/>
              <a:t>comportamiento</a:t>
            </a:r>
            <a:endParaRPr sz="20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24404" y="742951"/>
            <a:ext cx="44879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600" b="1" dirty="0" err="1">
                <a:solidFill>
                  <a:srgbClr val="000000"/>
                </a:solidFill>
              </a:rPr>
              <a:t>Innovación</a:t>
            </a:r>
            <a:r>
              <a:rPr sz="3600" b="1" dirty="0">
                <a:solidFill>
                  <a:srgbClr val="000000"/>
                </a:solidFill>
              </a:rPr>
              <a:t> </a:t>
            </a:r>
            <a:r>
              <a:rPr sz="3600" b="1" dirty="0" err="1">
                <a:solidFill>
                  <a:srgbClr val="000000"/>
                </a:solidFill>
              </a:rPr>
              <a:t>estratégica</a:t>
            </a:r>
            <a:endParaRPr sz="3600" b="1" dirty="0">
              <a:solidFill>
                <a:srgbClr val="0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24404" y="1645921"/>
            <a:ext cx="2720617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Nuevas</a:t>
            </a:r>
            <a:r>
              <a:rPr sz="2000" dirty="0"/>
              <a:t> </a:t>
            </a:r>
            <a:r>
              <a:rPr sz="2000" dirty="0" err="1"/>
              <a:t>capacidades</a:t>
            </a:r>
            <a:endParaRPr sz="2000" dirty="0"/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Nuevos</a:t>
            </a:r>
            <a:r>
              <a:rPr sz="2000" dirty="0"/>
              <a:t> mercados</a:t>
            </a:r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Ecosistemas</a:t>
            </a:r>
            <a:r>
              <a:rPr sz="2000" dirty="0"/>
              <a:t> </a:t>
            </a:r>
            <a:r>
              <a:rPr sz="2000" dirty="0" err="1"/>
              <a:t>digitales</a:t>
            </a:r>
            <a:endParaRPr sz="200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410496-F82B-D909-9643-D9CE46083D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D4FF7B-E56B-A61B-2CF5-617C9C1F72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b="1" dirty="0"/>
              <a:t>PORTFOLIO CASOS IA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3D94748-C064-30D8-6DA3-5FB711A6BE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/>
            <a:r>
              <a:rPr lang="es-ES" sz="3200" b="1" dirty="0">
                <a:solidFill>
                  <a:srgbClr val="787878"/>
                </a:solidFill>
              </a:rPr>
              <a:t>BLOQUE 6</a:t>
            </a:r>
          </a:p>
        </p:txBody>
      </p:sp>
    </p:spTree>
    <p:extLst>
      <p:ext uri="{BB962C8B-B14F-4D97-AF65-F5344CB8AC3E}">
        <p14:creationId xmlns:p14="http://schemas.microsoft.com/office/powerpoint/2010/main" val="140402287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2470" y="720091"/>
            <a:ext cx="5093446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600" b="1" dirty="0" err="1">
                <a:solidFill>
                  <a:srgbClr val="000000"/>
                </a:solidFill>
              </a:rPr>
              <a:t>Metodología</a:t>
            </a:r>
            <a:r>
              <a:rPr sz="3600" b="1" dirty="0">
                <a:solidFill>
                  <a:srgbClr val="000000"/>
                </a:solidFill>
              </a:rPr>
              <a:t> de </a:t>
            </a:r>
            <a:r>
              <a:rPr sz="3600" b="1" dirty="0" err="1">
                <a:solidFill>
                  <a:srgbClr val="000000"/>
                </a:solidFill>
              </a:rPr>
              <a:t>selección</a:t>
            </a:r>
            <a:endParaRPr sz="3600" b="1" dirty="0">
              <a:solidFill>
                <a:srgbClr val="0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12470" y="1714501"/>
            <a:ext cx="3393173" cy="132343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/>
              <a:t>Impacto</a:t>
            </a:r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Viabilidad</a:t>
            </a:r>
            <a:endParaRPr sz="2000" dirty="0"/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/>
              <a:t>Coste</a:t>
            </a:r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/>
              <a:t>Tiempo de </a:t>
            </a:r>
            <a:r>
              <a:rPr sz="2000" dirty="0" err="1"/>
              <a:t>implementación</a:t>
            </a:r>
            <a:endParaRPr sz="2000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06781" y="708661"/>
            <a:ext cx="1935145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600" b="1" dirty="0">
                <a:solidFill>
                  <a:srgbClr val="000000"/>
                </a:solidFill>
              </a:rPr>
              <a:t>Caso IA 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06781" y="1725931"/>
            <a:ext cx="2527167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Problema</a:t>
            </a:r>
            <a:endParaRPr sz="2000" dirty="0"/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Solución</a:t>
            </a:r>
            <a:r>
              <a:rPr sz="2000" dirty="0"/>
              <a:t> IA</a:t>
            </a:r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Beneficio</a:t>
            </a:r>
            <a:r>
              <a:rPr sz="2000" dirty="0"/>
              <a:t> </a:t>
            </a:r>
            <a:r>
              <a:rPr sz="2000" dirty="0" err="1"/>
              <a:t>esperado</a:t>
            </a:r>
            <a:endParaRPr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06ABE0-5A90-D20B-842F-BD9CC8730D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1DA089-C872-F71B-6813-8EF5F87E1D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b="1" dirty="0"/>
              <a:t>Guía para hacer este proyecto (III)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DACC2DF5-6815-36DD-8F22-82A22D668821}"/>
              </a:ext>
            </a:extLst>
          </p:cNvPr>
          <p:cNvSpPr txBox="1"/>
          <p:nvPr/>
        </p:nvSpPr>
        <p:spPr>
          <a:xfrm>
            <a:off x="1037112" y="1417638"/>
            <a:ext cx="11340935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b="1" dirty="0"/>
              <a:t>6. Portfolio de casos de uso de IA</a:t>
            </a:r>
            <a:endParaRPr lang="es-ES" dirty="0"/>
          </a:p>
          <a:p>
            <a:r>
              <a:rPr lang="es-ES" dirty="0"/>
              <a:t>Define varios </a:t>
            </a:r>
            <a:r>
              <a:rPr lang="es-ES" b="1" dirty="0"/>
              <a:t>casos concretos donde la IA </a:t>
            </a:r>
            <a:r>
              <a:rPr lang="es-ES" dirty="0"/>
              <a:t>puede aplicarse.</a:t>
            </a:r>
          </a:p>
          <a:p>
            <a:endParaRPr lang="es-ES" dirty="0"/>
          </a:p>
          <a:p>
            <a:r>
              <a:rPr lang="es-ES" b="1" dirty="0"/>
              <a:t>7. </a:t>
            </a:r>
            <a:r>
              <a:rPr lang="es-ES" b="1" dirty="0" err="1"/>
              <a:t>Roadmap</a:t>
            </a:r>
            <a:r>
              <a:rPr lang="es-ES" b="1" dirty="0"/>
              <a:t> de implementación (3 años)</a:t>
            </a:r>
            <a:endParaRPr lang="es-ES" dirty="0"/>
          </a:p>
          <a:p>
            <a:r>
              <a:rPr lang="es-ES" dirty="0"/>
              <a:t>Diseña un plan temporal para implementar la IA.</a:t>
            </a:r>
          </a:p>
          <a:p>
            <a:r>
              <a:rPr lang="es-ES" dirty="0"/>
              <a:t>Incluye </a:t>
            </a:r>
            <a:r>
              <a:rPr lang="es-ES" dirty="0" err="1"/>
              <a:t>KPIs</a:t>
            </a:r>
            <a:r>
              <a:rPr lang="es-ES" dirty="0"/>
              <a:t> como ROI, productividad o impacto en ingresos.</a:t>
            </a:r>
          </a:p>
          <a:p>
            <a:endParaRPr lang="es-ES" dirty="0"/>
          </a:p>
          <a:p>
            <a:r>
              <a:rPr lang="es-ES" b="1" dirty="0"/>
              <a:t>8. Gobernanza de IA</a:t>
            </a:r>
            <a:endParaRPr lang="es-ES" dirty="0"/>
          </a:p>
          <a:p>
            <a:r>
              <a:rPr lang="es-ES" dirty="0"/>
              <a:t>Explica cómo se gestionará el uso responsable de la IA en la empresa.</a:t>
            </a:r>
          </a:p>
          <a:p>
            <a:r>
              <a:rPr lang="es-ES" dirty="0"/>
              <a:t>Objetivo: </a:t>
            </a:r>
            <a:r>
              <a:rPr lang="es-ES" b="1" dirty="0"/>
              <a:t>garantizar uso responsable y controlado de la IA.</a:t>
            </a:r>
          </a:p>
          <a:p>
            <a:endParaRPr lang="es-ES" b="1" dirty="0"/>
          </a:p>
          <a:p>
            <a:r>
              <a:rPr lang="es-ES" b="1" dirty="0"/>
              <a:t>9. Gestión de riesgos</a:t>
            </a:r>
          </a:p>
          <a:p>
            <a:r>
              <a:rPr lang="es-ES" dirty="0"/>
              <a:t>Identifica los riesgos asociados al uso de IA</a:t>
            </a:r>
          </a:p>
          <a:p>
            <a:r>
              <a:rPr lang="es-ES" dirty="0"/>
              <a:t>Incluye medidas de mitigación como supervisión humana, auditorías y monitorización.</a:t>
            </a:r>
          </a:p>
          <a:p>
            <a:endParaRPr lang="es-ES" b="1" dirty="0"/>
          </a:p>
          <a:p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1725506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6751" y="777241"/>
            <a:ext cx="1935145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600" b="1">
                <a:solidFill>
                  <a:srgbClr val="000000"/>
                </a:solidFill>
              </a:rPr>
              <a:t>Caso IA 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66751" y="1703071"/>
            <a:ext cx="2413096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Problema</a:t>
            </a:r>
            <a:endParaRPr sz="2000" dirty="0"/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Solución</a:t>
            </a:r>
            <a:r>
              <a:rPr sz="2000" dirty="0"/>
              <a:t> IA</a:t>
            </a:r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/>
              <a:t>Impacto </a:t>
            </a:r>
            <a:r>
              <a:rPr sz="2000" dirty="0" err="1"/>
              <a:t>esperado</a:t>
            </a:r>
            <a:endParaRPr sz="2000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13627" y="765811"/>
            <a:ext cx="1935145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600" b="1" dirty="0">
                <a:solidFill>
                  <a:srgbClr val="000000"/>
                </a:solidFill>
              </a:rPr>
              <a:t>Caso IA 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13627" y="1771651"/>
            <a:ext cx="2794291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Descripción</a:t>
            </a:r>
            <a:endParaRPr sz="2000" dirty="0"/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Tecnología</a:t>
            </a:r>
            <a:endParaRPr sz="2000" dirty="0"/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Resultados</a:t>
            </a:r>
            <a:r>
              <a:rPr sz="2000" dirty="0"/>
              <a:t> </a:t>
            </a:r>
            <a:r>
              <a:rPr sz="2000" dirty="0" err="1"/>
              <a:t>esperados</a:t>
            </a:r>
            <a:endParaRPr sz="2000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06781" y="685801"/>
            <a:ext cx="4230645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600" b="1" dirty="0" err="1">
                <a:solidFill>
                  <a:srgbClr val="000000"/>
                </a:solidFill>
              </a:rPr>
              <a:t>Priorización</a:t>
            </a:r>
            <a:r>
              <a:rPr sz="3600" b="1" dirty="0">
                <a:solidFill>
                  <a:srgbClr val="000000"/>
                </a:solidFill>
              </a:rPr>
              <a:t> portfolio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06781" y="1657351"/>
            <a:ext cx="3337580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/>
              <a:t>Quick wins</a:t>
            </a:r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Proyectos</a:t>
            </a:r>
            <a:r>
              <a:rPr sz="2000" dirty="0"/>
              <a:t> </a:t>
            </a:r>
            <a:r>
              <a:rPr sz="2000" dirty="0" err="1"/>
              <a:t>estratégicos</a:t>
            </a:r>
            <a:endParaRPr sz="2000" dirty="0"/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Transformación</a:t>
            </a:r>
            <a:r>
              <a:rPr sz="2000" dirty="0"/>
              <a:t> </a:t>
            </a:r>
            <a:r>
              <a:rPr sz="2000" dirty="0" err="1"/>
              <a:t>estructural</a:t>
            </a:r>
            <a:endParaRPr sz="2000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F820BF-90C2-DC3D-B585-DE3C8D4F80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DEBAE6-97A9-E577-44FE-1CF2649E5A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b="1" dirty="0"/>
              <a:t>ROADMAP 3 AÑOS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F1CA19D-D175-8003-BFF0-333BC06A063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/>
            <a:r>
              <a:rPr lang="es-ES" sz="3200" b="1" dirty="0">
                <a:solidFill>
                  <a:srgbClr val="787878"/>
                </a:solidFill>
              </a:rPr>
              <a:t>BLOQUE 6</a:t>
            </a:r>
          </a:p>
        </p:txBody>
      </p:sp>
    </p:spTree>
    <p:extLst>
      <p:ext uri="{BB962C8B-B14F-4D97-AF65-F5344CB8AC3E}">
        <p14:creationId xmlns:p14="http://schemas.microsoft.com/office/powerpoint/2010/main" val="311537869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03662" y="708661"/>
            <a:ext cx="390280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600" b="1" dirty="0">
                <a:solidFill>
                  <a:srgbClr val="000000"/>
                </a:solidFill>
              </a:rPr>
              <a:t>Visión del roadmap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03662" y="1805941"/>
            <a:ext cx="3171509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/>
              <a:t>Horizonte temporal</a:t>
            </a:r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Objetivos</a:t>
            </a:r>
            <a:r>
              <a:rPr sz="2000" dirty="0"/>
              <a:t> </a:t>
            </a:r>
            <a:r>
              <a:rPr sz="2000" dirty="0" err="1"/>
              <a:t>estratégicos</a:t>
            </a:r>
            <a:endParaRPr sz="2000" dirty="0"/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Fases</a:t>
            </a:r>
            <a:r>
              <a:rPr sz="2000" dirty="0"/>
              <a:t> de </a:t>
            </a:r>
            <a:r>
              <a:rPr sz="2000" dirty="0" err="1"/>
              <a:t>implementación</a:t>
            </a:r>
            <a:endParaRPr sz="2000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55320" y="788671"/>
            <a:ext cx="4003212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600" b="1" dirty="0">
                <a:solidFill>
                  <a:srgbClr val="000000"/>
                </a:solidFill>
              </a:rPr>
              <a:t>Fase 1 (0–12 meses)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55320" y="1725931"/>
            <a:ext cx="2423164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/>
              <a:t>Casos </a:t>
            </a:r>
            <a:r>
              <a:rPr sz="2000" dirty="0" err="1"/>
              <a:t>piloto</a:t>
            </a:r>
            <a:endParaRPr sz="2000" dirty="0"/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Infraestructura</a:t>
            </a:r>
            <a:endParaRPr sz="2000" dirty="0"/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Primeros</a:t>
            </a:r>
            <a:r>
              <a:rPr sz="2000" dirty="0"/>
              <a:t> </a:t>
            </a:r>
            <a:r>
              <a:rPr sz="2000" dirty="0" err="1"/>
              <a:t>modelos</a:t>
            </a:r>
            <a:endParaRPr sz="2000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8190" y="708661"/>
            <a:ext cx="423725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600" b="1" dirty="0">
                <a:solidFill>
                  <a:srgbClr val="000000"/>
                </a:solidFill>
              </a:rPr>
              <a:t>Fase 2 (12–24 meses)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58190" y="1760221"/>
            <a:ext cx="2691699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Escalado</a:t>
            </a:r>
            <a:endParaRPr sz="2000" dirty="0"/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Integración</a:t>
            </a:r>
            <a:r>
              <a:rPr sz="2000" dirty="0"/>
              <a:t> </a:t>
            </a:r>
            <a:r>
              <a:rPr sz="2000" dirty="0" err="1"/>
              <a:t>procesos</a:t>
            </a:r>
            <a:endParaRPr sz="2000" dirty="0"/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Optimización</a:t>
            </a:r>
            <a:endParaRPr sz="2000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2470" y="788671"/>
            <a:ext cx="423725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600" b="1" dirty="0">
                <a:solidFill>
                  <a:srgbClr val="000000"/>
                </a:solidFill>
              </a:rPr>
              <a:t>Fase 3 (24–36 meses)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6770" y="1760221"/>
            <a:ext cx="3188180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/>
              <a:t>IA transversal</a:t>
            </a:r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Automatización</a:t>
            </a:r>
            <a:r>
              <a:rPr sz="2000" dirty="0"/>
              <a:t> </a:t>
            </a:r>
            <a:r>
              <a:rPr sz="2000" dirty="0" err="1"/>
              <a:t>avanzada</a:t>
            </a:r>
            <a:endParaRPr sz="2000" dirty="0"/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Innovación</a:t>
            </a:r>
            <a:r>
              <a:rPr sz="2000" dirty="0"/>
              <a:t> continua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7013" y="640081"/>
            <a:ext cx="3527697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600" b="1" dirty="0">
                <a:solidFill>
                  <a:srgbClr val="000000"/>
                </a:solidFill>
              </a:rPr>
              <a:t>KPIs del roadmap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49630" y="1703071"/>
            <a:ext cx="2629759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/>
              <a:t>ROI</a:t>
            </a:r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/>
              <a:t>Productividad</a:t>
            </a:r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/>
              <a:t>Impacto en ingresos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CA274E-AB47-797F-0B21-E0C3E4115F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1CDE0B-BD24-6E51-2001-B7A973FE94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b="1" dirty="0"/>
              <a:t>GOBERNANZA IA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1360121-1AE0-F7A5-D0E6-D3567892D6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/>
            <a:r>
              <a:rPr lang="es-ES" sz="3200" b="1" dirty="0">
                <a:solidFill>
                  <a:srgbClr val="787878"/>
                </a:solidFill>
              </a:rPr>
              <a:t>BLOQUE 7</a:t>
            </a:r>
          </a:p>
        </p:txBody>
      </p:sp>
    </p:spTree>
    <p:extLst>
      <p:ext uri="{BB962C8B-B14F-4D97-AF65-F5344CB8AC3E}">
        <p14:creationId xmlns:p14="http://schemas.microsoft.com/office/powerpoint/2010/main" val="37605771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A4FBA4-F65A-C5AF-2208-0B77BB639D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128F2A-A02F-43F3-4F4A-A39D330308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b="1" dirty="0"/>
              <a:t>Guía para hacer este proyecto (IV)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0FD066BC-902B-5676-F774-8CDEFBF18A7C}"/>
              </a:ext>
            </a:extLst>
          </p:cNvPr>
          <p:cNvSpPr txBox="1"/>
          <p:nvPr/>
        </p:nvSpPr>
        <p:spPr>
          <a:xfrm>
            <a:off x="1037112" y="1417638"/>
            <a:ext cx="11340935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s-ES" b="1" dirty="0"/>
          </a:p>
          <a:p>
            <a:r>
              <a:rPr lang="es-ES" b="1" dirty="0"/>
              <a:t>10. Impacto cultural y organizativo</a:t>
            </a:r>
            <a:endParaRPr lang="es-ES" dirty="0"/>
          </a:p>
          <a:p>
            <a:r>
              <a:rPr lang="es-ES" dirty="0"/>
              <a:t>Analiza cómo afectará la IA a las personas y a la organización.</a:t>
            </a:r>
          </a:p>
          <a:p>
            <a:r>
              <a:rPr lang="es-ES" dirty="0"/>
              <a:t>Objetivo: </a:t>
            </a:r>
            <a:r>
              <a:rPr lang="es-ES" b="1" dirty="0"/>
              <a:t>preparar a la organización para trabajar con IA.</a:t>
            </a:r>
          </a:p>
          <a:p>
            <a:endParaRPr lang="es-ES" b="1" dirty="0"/>
          </a:p>
          <a:p>
            <a:r>
              <a:rPr lang="es-ES" b="1" dirty="0"/>
              <a:t>11. Visión futura y ventaja competitiva</a:t>
            </a:r>
            <a:endParaRPr lang="es-ES" dirty="0"/>
          </a:p>
          <a:p>
            <a:r>
              <a:rPr lang="es-ES" dirty="0"/>
              <a:t>Finaliza el proyecto explicando cómo la IA transformará la empresa en el futuro.</a:t>
            </a:r>
          </a:p>
          <a:p>
            <a:r>
              <a:rPr lang="es-ES" dirty="0"/>
              <a:t>Reflexiona sobre:</a:t>
            </a:r>
          </a:p>
          <a:p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Posicionamiento competitivo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Innovación continua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Ecosistemas digitales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IA como ventaja competitiva sostenible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6286169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3776" y="708661"/>
            <a:ext cx="4606646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600" b="1" dirty="0">
                <a:solidFill>
                  <a:srgbClr val="000000"/>
                </a:solidFill>
              </a:rPr>
              <a:t>Modelo de </a:t>
            </a:r>
            <a:r>
              <a:rPr sz="3600" b="1" dirty="0" err="1">
                <a:solidFill>
                  <a:srgbClr val="000000"/>
                </a:solidFill>
              </a:rPr>
              <a:t>gobernanza</a:t>
            </a:r>
            <a:endParaRPr sz="3600" b="1" dirty="0">
              <a:solidFill>
                <a:srgbClr val="0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33776" y="1748791"/>
            <a:ext cx="2458045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Principios</a:t>
            </a:r>
            <a:endParaRPr sz="2000" dirty="0"/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Estructura</a:t>
            </a:r>
            <a:endParaRPr sz="2000" dirty="0"/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Responsabilidades</a:t>
            </a:r>
            <a:endParaRPr sz="2000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61061" y="765811"/>
            <a:ext cx="2646045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600" b="1" dirty="0" err="1">
                <a:solidFill>
                  <a:srgbClr val="000000"/>
                </a:solidFill>
              </a:rPr>
              <a:t>Comité</a:t>
            </a:r>
            <a:r>
              <a:rPr sz="3600" b="1" dirty="0">
                <a:solidFill>
                  <a:srgbClr val="000000"/>
                </a:solidFill>
              </a:rPr>
              <a:t> de IA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86790" y="1783081"/>
            <a:ext cx="1743554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/>
              <a:t>Roles</a:t>
            </a:r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Funciones</a:t>
            </a:r>
            <a:endParaRPr sz="2000" dirty="0"/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Supervisión</a:t>
            </a:r>
            <a:endParaRPr sz="2000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72490" y="685801"/>
            <a:ext cx="4865434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600" b="1" dirty="0">
                <a:solidFill>
                  <a:srgbClr val="000000"/>
                </a:solidFill>
              </a:rPr>
              <a:t>Ciclo de </a:t>
            </a:r>
            <a:r>
              <a:rPr sz="3600" b="1" dirty="0" err="1">
                <a:solidFill>
                  <a:srgbClr val="000000"/>
                </a:solidFill>
              </a:rPr>
              <a:t>vida</a:t>
            </a:r>
            <a:r>
              <a:rPr sz="3600" b="1" dirty="0">
                <a:solidFill>
                  <a:srgbClr val="000000"/>
                </a:solidFill>
              </a:rPr>
              <a:t> del </a:t>
            </a:r>
            <a:r>
              <a:rPr sz="3600" b="1" dirty="0" err="1">
                <a:solidFill>
                  <a:srgbClr val="000000"/>
                </a:solidFill>
              </a:rPr>
              <a:t>modelo</a:t>
            </a:r>
            <a:endParaRPr sz="3600" b="1" dirty="0">
              <a:solidFill>
                <a:srgbClr val="0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32510" y="1703071"/>
            <a:ext cx="2232599" cy="132343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/>
              <a:t>Desarrollo</a:t>
            </a:r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Validación</a:t>
            </a:r>
            <a:endParaRPr sz="2000" dirty="0"/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Implementación</a:t>
            </a:r>
            <a:endParaRPr sz="2000" dirty="0"/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Monitorización</a:t>
            </a:r>
            <a:endParaRPr sz="2000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5350" y="651511"/>
            <a:ext cx="4998356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600" b="1" dirty="0" err="1">
                <a:solidFill>
                  <a:srgbClr val="000000"/>
                </a:solidFill>
              </a:rPr>
              <a:t>Documentación</a:t>
            </a:r>
            <a:r>
              <a:rPr sz="3600" b="1" dirty="0">
                <a:solidFill>
                  <a:srgbClr val="000000"/>
                </a:solidFill>
              </a:rPr>
              <a:t> y control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75361" y="1714501"/>
            <a:ext cx="2469972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/>
              <a:t>Registro </a:t>
            </a:r>
            <a:r>
              <a:rPr sz="2000" dirty="0" err="1"/>
              <a:t>interno</a:t>
            </a:r>
            <a:r>
              <a:rPr sz="2000" dirty="0"/>
              <a:t> IA</a:t>
            </a:r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/>
              <a:t>Model Cards</a:t>
            </a:r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Auditoría</a:t>
            </a:r>
            <a:endParaRPr sz="2000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AA4829-8306-C540-26FE-BF06B828A2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9F0EF9-123F-D8AA-5805-95852AD793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b="1" dirty="0"/>
              <a:t>GESTION DE RIESGOS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E6AA38B-0CFC-9199-9959-F992CAFC7F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/>
            <a:r>
              <a:rPr lang="es-ES" sz="3200" b="1" dirty="0">
                <a:solidFill>
                  <a:srgbClr val="787878"/>
                </a:solidFill>
              </a:rPr>
              <a:t>BLOQUE 8</a:t>
            </a:r>
          </a:p>
        </p:txBody>
      </p:sp>
    </p:spTree>
    <p:extLst>
      <p:ext uri="{BB962C8B-B14F-4D97-AF65-F5344CB8AC3E}">
        <p14:creationId xmlns:p14="http://schemas.microsoft.com/office/powerpoint/2010/main" val="3585229131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23901" y="605791"/>
            <a:ext cx="3564117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600" b="1" dirty="0" err="1">
                <a:solidFill>
                  <a:srgbClr val="000000"/>
                </a:solidFill>
              </a:rPr>
              <a:t>Tipos</a:t>
            </a:r>
            <a:r>
              <a:rPr sz="3600" b="1" dirty="0">
                <a:solidFill>
                  <a:srgbClr val="000000"/>
                </a:solidFill>
              </a:rPr>
              <a:t> de </a:t>
            </a:r>
            <a:r>
              <a:rPr sz="3600" b="1" dirty="0" err="1">
                <a:solidFill>
                  <a:srgbClr val="000000"/>
                </a:solidFill>
              </a:rPr>
              <a:t>riesgo</a:t>
            </a:r>
            <a:r>
              <a:rPr sz="3600" b="1" dirty="0">
                <a:solidFill>
                  <a:srgbClr val="000000"/>
                </a:solidFill>
              </a:rPr>
              <a:t> IA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49631" y="1520191"/>
            <a:ext cx="1663853" cy="132343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Éticos</a:t>
            </a:r>
            <a:endParaRPr sz="2000" dirty="0"/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Técnicos</a:t>
            </a:r>
            <a:endParaRPr sz="2000" dirty="0"/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Legales</a:t>
            </a:r>
            <a:endParaRPr sz="2000" dirty="0"/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Operativos</a:t>
            </a:r>
            <a:endParaRPr sz="2000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5351" y="560071"/>
            <a:ext cx="4262001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600" b="1" dirty="0" err="1">
                <a:solidFill>
                  <a:srgbClr val="000000"/>
                </a:solidFill>
              </a:rPr>
              <a:t>Evaluación</a:t>
            </a:r>
            <a:r>
              <a:rPr sz="3600" b="1" dirty="0">
                <a:solidFill>
                  <a:srgbClr val="000000"/>
                </a:solidFill>
              </a:rPr>
              <a:t> de </a:t>
            </a:r>
            <a:r>
              <a:rPr sz="3600" b="1" dirty="0" err="1">
                <a:solidFill>
                  <a:srgbClr val="000000"/>
                </a:solidFill>
              </a:rPr>
              <a:t>riesgos</a:t>
            </a:r>
            <a:endParaRPr sz="3600" b="1" dirty="0">
              <a:solidFill>
                <a:srgbClr val="0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95351" y="1531621"/>
            <a:ext cx="1847685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Probabilidad</a:t>
            </a:r>
            <a:endParaRPr sz="2000" dirty="0"/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/>
              <a:t>Impacto</a:t>
            </a:r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Controles</a:t>
            </a:r>
            <a:endParaRPr sz="2000"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70896" y="742951"/>
            <a:ext cx="2220608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600" b="1" dirty="0" err="1">
                <a:solidFill>
                  <a:srgbClr val="000000"/>
                </a:solidFill>
              </a:rPr>
              <a:t>Mitigación</a:t>
            </a:r>
            <a:endParaRPr sz="3600" b="1" dirty="0">
              <a:solidFill>
                <a:srgbClr val="0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70896" y="1714501"/>
            <a:ext cx="2876237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Supervisión</a:t>
            </a:r>
            <a:r>
              <a:rPr sz="2000" dirty="0"/>
              <a:t> humana</a:t>
            </a:r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Validación</a:t>
            </a:r>
            <a:r>
              <a:rPr sz="2000" dirty="0"/>
              <a:t> de </a:t>
            </a:r>
            <a:r>
              <a:rPr sz="2000" dirty="0" err="1"/>
              <a:t>modelos</a:t>
            </a:r>
            <a:endParaRPr sz="2000" dirty="0"/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Auditorías</a:t>
            </a:r>
            <a:endParaRPr sz="2000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92481" y="594361"/>
            <a:ext cx="4877425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600" b="1" dirty="0" err="1">
                <a:solidFill>
                  <a:srgbClr val="000000"/>
                </a:solidFill>
              </a:rPr>
              <a:t>Monitorización</a:t>
            </a:r>
            <a:r>
              <a:rPr sz="3600" b="1" dirty="0">
                <a:solidFill>
                  <a:srgbClr val="000000"/>
                </a:solidFill>
              </a:rPr>
              <a:t> continua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92481" y="1497331"/>
            <a:ext cx="1874937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/>
              <a:t>Performance</a:t>
            </a:r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Sesgos</a:t>
            </a:r>
            <a:endParaRPr sz="2000" dirty="0"/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Seguridad</a:t>
            </a:r>
            <a:endParaRPr sz="2000" dirty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46760" y="685801"/>
            <a:ext cx="381348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600" b="1" dirty="0" err="1">
                <a:solidFill>
                  <a:srgbClr val="000000"/>
                </a:solidFill>
              </a:rPr>
              <a:t>Gestión</a:t>
            </a:r>
            <a:r>
              <a:rPr sz="3600" b="1" dirty="0">
                <a:solidFill>
                  <a:srgbClr val="000000"/>
                </a:solidFill>
              </a:rPr>
              <a:t> de crisis IA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46760" y="1680211"/>
            <a:ext cx="2003562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Protocolo</a:t>
            </a:r>
            <a:endParaRPr sz="2000" dirty="0"/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Comunicación</a:t>
            </a:r>
            <a:endParaRPr sz="2000" dirty="0"/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Contención</a:t>
            </a:r>
            <a:endParaRPr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ACC85F-CAE2-6306-7805-B03535093E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b="1" dirty="0"/>
              <a:t>DATOS INICIALES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D4BC0BE-1D17-CEC8-941F-2CA367465A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s-ES" sz="3600" b="0" dirty="0"/>
              <a:t>Sector:</a:t>
            </a:r>
          </a:p>
          <a:p>
            <a:pPr marL="0" indent="0" algn="l">
              <a:buNone/>
            </a:pPr>
            <a:r>
              <a:rPr sz="3600" b="0" dirty="0"/>
              <a:t>Empresa:</a:t>
            </a:r>
            <a:endParaRPr lang="es-ES" sz="3600" dirty="0"/>
          </a:p>
          <a:p>
            <a:pPr marL="0" indent="0" algn="l">
              <a:buNone/>
            </a:pPr>
            <a:r>
              <a:rPr sz="3600" b="0" dirty="0"/>
              <a:t>Departamento:</a:t>
            </a:r>
          </a:p>
          <a:p>
            <a:pPr marL="0" indent="0" algn="l">
              <a:buNone/>
            </a:pPr>
            <a:r>
              <a:rPr sz="3600" b="0" dirty="0"/>
              <a:t>Puesto:</a:t>
            </a:r>
          </a:p>
          <a:p>
            <a:pPr marL="0" indent="0" algn="l">
              <a:buNone/>
            </a:pPr>
            <a:endParaRPr lang="es-ES" b="1" dirty="0"/>
          </a:p>
          <a:p>
            <a:pPr marL="0" indent="0" algn="l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24301674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8004F6-0664-330C-1A3A-EE48F66C95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0DABB1-7C1A-8DE0-D8C7-D24E2D4E9E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b="1" dirty="0"/>
              <a:t>IMPACTO FINANCIERO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AC0137F-B062-B046-2FFF-C85F8380C5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/>
            <a:r>
              <a:rPr lang="es-ES" sz="3200" b="1" dirty="0">
                <a:solidFill>
                  <a:srgbClr val="787878"/>
                </a:solidFill>
              </a:rPr>
              <a:t>BLOQUE 9</a:t>
            </a:r>
          </a:p>
        </p:txBody>
      </p:sp>
    </p:spTree>
    <p:extLst>
      <p:ext uri="{BB962C8B-B14F-4D97-AF65-F5344CB8AC3E}">
        <p14:creationId xmlns:p14="http://schemas.microsoft.com/office/powerpoint/2010/main" val="3369044039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72490" y="708661"/>
            <a:ext cx="2457276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600" b="1" dirty="0" err="1">
                <a:solidFill>
                  <a:srgbClr val="000000"/>
                </a:solidFill>
              </a:rPr>
              <a:t>Inversión</a:t>
            </a:r>
            <a:r>
              <a:rPr sz="3600" b="1" dirty="0">
                <a:solidFill>
                  <a:srgbClr val="000000"/>
                </a:solidFill>
              </a:rPr>
              <a:t> IA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98986" y="1645921"/>
            <a:ext cx="2090188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Infraestructura</a:t>
            </a:r>
            <a:endParaRPr sz="2000" dirty="0"/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/>
              <a:t>Desarrollo</a:t>
            </a:r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Formación</a:t>
            </a:r>
            <a:endParaRPr sz="2000" dirty="0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6770" y="571501"/>
            <a:ext cx="3558282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600" b="1" dirty="0">
                <a:solidFill>
                  <a:srgbClr val="000000"/>
                </a:solidFill>
              </a:rPr>
              <a:t>Costes </a:t>
            </a:r>
            <a:r>
              <a:rPr sz="3600" b="1" dirty="0" err="1">
                <a:solidFill>
                  <a:srgbClr val="000000"/>
                </a:solidFill>
              </a:rPr>
              <a:t>operativos</a:t>
            </a:r>
            <a:endParaRPr sz="3600" b="1" dirty="0">
              <a:solidFill>
                <a:srgbClr val="0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26770" y="1657351"/>
            <a:ext cx="2155975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/>
              <a:t>Cloud</a:t>
            </a:r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Mantenimiento</a:t>
            </a:r>
            <a:endParaRPr sz="2000" dirty="0"/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Licencias</a:t>
            </a:r>
            <a:endParaRPr sz="2000" dirty="0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9620" y="640081"/>
            <a:ext cx="4217116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600" b="1" dirty="0" err="1">
                <a:solidFill>
                  <a:srgbClr val="000000"/>
                </a:solidFill>
              </a:rPr>
              <a:t>Beneficios</a:t>
            </a:r>
            <a:r>
              <a:rPr sz="3600" b="1" dirty="0">
                <a:solidFill>
                  <a:srgbClr val="000000"/>
                </a:solidFill>
              </a:rPr>
              <a:t> </a:t>
            </a:r>
            <a:r>
              <a:rPr sz="3600" b="1" dirty="0" err="1">
                <a:solidFill>
                  <a:srgbClr val="000000"/>
                </a:solidFill>
              </a:rPr>
              <a:t>esperados</a:t>
            </a:r>
            <a:endParaRPr sz="3600" b="1" dirty="0">
              <a:solidFill>
                <a:srgbClr val="0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9620" y="1725931"/>
            <a:ext cx="2660857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Reducción</a:t>
            </a:r>
            <a:r>
              <a:rPr sz="2000" dirty="0"/>
              <a:t> </a:t>
            </a:r>
            <a:r>
              <a:rPr sz="2000" dirty="0" err="1"/>
              <a:t>costes</a:t>
            </a:r>
            <a:endParaRPr sz="2000" dirty="0"/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Incremento</a:t>
            </a:r>
            <a:r>
              <a:rPr sz="2000" dirty="0"/>
              <a:t> </a:t>
            </a:r>
            <a:r>
              <a:rPr sz="2000" dirty="0" err="1"/>
              <a:t>ingresos</a:t>
            </a:r>
            <a:endParaRPr sz="2000" dirty="0"/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Productividad</a:t>
            </a:r>
            <a:endParaRPr sz="2000" dirty="0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5330" y="605791"/>
            <a:ext cx="31517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600" b="1" dirty="0">
                <a:solidFill>
                  <a:srgbClr val="000000"/>
                </a:solidFill>
              </a:rPr>
              <a:t>ROI </a:t>
            </a:r>
            <a:r>
              <a:rPr sz="3600" b="1" dirty="0" err="1">
                <a:solidFill>
                  <a:srgbClr val="000000"/>
                </a:solidFill>
              </a:rPr>
              <a:t>proyectado</a:t>
            </a:r>
            <a:endParaRPr sz="3600" b="1" dirty="0">
              <a:solidFill>
                <a:srgbClr val="0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35330" y="1737361"/>
            <a:ext cx="2560766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/>
              <a:t>Horizonte temporal</a:t>
            </a:r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/>
              <a:t>Payback</a:t>
            </a:r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Escenarios</a:t>
            </a:r>
            <a:endParaRPr sz="2000" dirty="0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05110" y="685801"/>
            <a:ext cx="3715248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600" b="1" dirty="0">
                <a:solidFill>
                  <a:srgbClr val="000000"/>
                </a:solidFill>
              </a:rPr>
              <a:t>Modelo </a:t>
            </a:r>
            <a:r>
              <a:rPr sz="3600" b="1" dirty="0" err="1">
                <a:solidFill>
                  <a:srgbClr val="000000"/>
                </a:solidFill>
              </a:rPr>
              <a:t>financiero</a:t>
            </a:r>
            <a:endParaRPr sz="3600" b="1" dirty="0">
              <a:solidFill>
                <a:srgbClr val="0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95351" y="1748791"/>
            <a:ext cx="2885405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Escenario</a:t>
            </a:r>
            <a:r>
              <a:rPr sz="2000" dirty="0"/>
              <a:t> </a:t>
            </a:r>
            <a:r>
              <a:rPr sz="2000" dirty="0" err="1"/>
              <a:t>conservador</a:t>
            </a:r>
            <a:endParaRPr sz="2000" dirty="0"/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Escenario</a:t>
            </a:r>
            <a:r>
              <a:rPr sz="2000" dirty="0"/>
              <a:t> </a:t>
            </a:r>
            <a:r>
              <a:rPr sz="2000" dirty="0" err="1"/>
              <a:t>moderado</a:t>
            </a:r>
            <a:endParaRPr sz="2000" dirty="0"/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Escenario</a:t>
            </a:r>
            <a:r>
              <a:rPr sz="2000" dirty="0"/>
              <a:t> </a:t>
            </a:r>
            <a:r>
              <a:rPr sz="2000" dirty="0" err="1"/>
              <a:t>disruptivo</a:t>
            </a:r>
            <a:endParaRPr sz="2000" dirty="0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D794A2-9269-E43D-7223-E5CF903750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F1D633-27F9-180E-E58A-9BD5AB9302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b="1" dirty="0"/>
              <a:t>IMPACTO CULTURAL Y ORGANIZATIVO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A96B502-BA91-6D88-F77A-425D7A6BB6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/>
            <a:r>
              <a:rPr lang="es-ES" sz="3200" b="1" dirty="0">
                <a:solidFill>
                  <a:srgbClr val="787878"/>
                </a:solidFill>
              </a:rPr>
              <a:t>BLOQUE 10</a:t>
            </a:r>
          </a:p>
        </p:txBody>
      </p:sp>
    </p:spTree>
    <p:extLst>
      <p:ext uri="{BB962C8B-B14F-4D97-AF65-F5344CB8AC3E}">
        <p14:creationId xmlns:p14="http://schemas.microsoft.com/office/powerpoint/2010/main" val="4290793986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3891" y="651511"/>
            <a:ext cx="4722511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600" b="1" dirty="0" err="1">
                <a:solidFill>
                  <a:srgbClr val="000000"/>
                </a:solidFill>
              </a:rPr>
              <a:t>Transformación</a:t>
            </a:r>
            <a:r>
              <a:rPr sz="3600" b="1" dirty="0">
                <a:solidFill>
                  <a:srgbClr val="000000"/>
                </a:solidFill>
              </a:rPr>
              <a:t> cultural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46760" y="1611631"/>
            <a:ext cx="2987613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Mentalidad</a:t>
            </a:r>
            <a:r>
              <a:rPr sz="2000" dirty="0"/>
              <a:t> data-driven</a:t>
            </a:r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Innovación</a:t>
            </a:r>
            <a:endParaRPr sz="2000" dirty="0"/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Aprendizaje</a:t>
            </a:r>
            <a:r>
              <a:rPr sz="2000" dirty="0"/>
              <a:t> continuo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1051" y="662941"/>
            <a:ext cx="2655535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600" b="1" dirty="0" err="1">
                <a:solidFill>
                  <a:srgbClr val="000000"/>
                </a:solidFill>
              </a:rPr>
              <a:t>Nuevos</a:t>
            </a:r>
            <a:r>
              <a:rPr sz="3600" b="1" dirty="0">
                <a:solidFill>
                  <a:srgbClr val="000000"/>
                </a:solidFill>
              </a:rPr>
              <a:t> roles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78180" y="1577341"/>
            <a:ext cx="2747996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/>
              <a:t>AI strategist</a:t>
            </a:r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/>
              <a:t>Data scientist</a:t>
            </a:r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/>
              <a:t>AI governance officer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9620" y="651511"/>
            <a:ext cx="2627964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600" b="1" dirty="0" err="1">
                <a:solidFill>
                  <a:srgbClr val="000000"/>
                </a:solidFill>
              </a:rPr>
              <a:t>Capacitación</a:t>
            </a:r>
            <a:endParaRPr sz="3600" b="1" dirty="0">
              <a:solidFill>
                <a:srgbClr val="0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41074" y="1645921"/>
            <a:ext cx="2542171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/>
              <a:t>Upskilling</a:t>
            </a:r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Formación</a:t>
            </a:r>
            <a:r>
              <a:rPr sz="2000" dirty="0"/>
              <a:t> IA</a:t>
            </a:r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/>
              <a:t>Cultura </a:t>
            </a:r>
            <a:r>
              <a:rPr sz="2000" dirty="0" err="1"/>
              <a:t>tecnológica</a:t>
            </a:r>
            <a:endParaRPr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6E414A-404A-96DD-C108-9296013A10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b="1" dirty="0"/>
              <a:t>ANALISIS SECTORIAL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6D644BB-9914-37BD-7454-27FC10C9C9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/>
            <a:r>
              <a:rPr lang="es-ES" sz="3200" b="1" dirty="0">
                <a:solidFill>
                  <a:srgbClr val="787878"/>
                </a:solidFill>
              </a:rPr>
              <a:t>BLOQUE 1</a:t>
            </a:r>
          </a:p>
        </p:txBody>
      </p:sp>
    </p:spTree>
    <p:extLst>
      <p:ext uri="{BB962C8B-B14F-4D97-AF65-F5344CB8AC3E}">
        <p14:creationId xmlns:p14="http://schemas.microsoft.com/office/powerpoint/2010/main" val="809799480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3890" y="708661"/>
            <a:ext cx="3870098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600" b="1" dirty="0" err="1">
                <a:solidFill>
                  <a:srgbClr val="000000"/>
                </a:solidFill>
              </a:rPr>
              <a:t>Gestión</a:t>
            </a:r>
            <a:r>
              <a:rPr sz="3600" b="1" dirty="0">
                <a:solidFill>
                  <a:srgbClr val="000000"/>
                </a:solidFill>
              </a:rPr>
              <a:t> del </a:t>
            </a:r>
            <a:r>
              <a:rPr sz="3600" b="1" dirty="0" err="1">
                <a:solidFill>
                  <a:srgbClr val="000000"/>
                </a:solidFill>
              </a:rPr>
              <a:t>cambio</a:t>
            </a:r>
            <a:endParaRPr sz="3600" b="1" dirty="0">
              <a:solidFill>
                <a:srgbClr val="0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43890" y="1565911"/>
            <a:ext cx="1657313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/>
            </a:pPr>
            <a:r>
              <a:rPr sz="2000" dirty="0" err="1"/>
              <a:t>Comunicación</a:t>
            </a:r>
            <a:endParaRPr sz="2000" dirty="0"/>
          </a:p>
          <a:p>
            <a:pPr>
              <a:defRPr sz="2000"/>
            </a:pPr>
            <a:r>
              <a:rPr sz="2000" dirty="0" err="1"/>
              <a:t>Liderazgo</a:t>
            </a:r>
            <a:endParaRPr sz="2000" dirty="0"/>
          </a:p>
          <a:p>
            <a:pPr>
              <a:defRPr sz="2000"/>
            </a:pPr>
            <a:r>
              <a:rPr sz="2000" dirty="0" err="1"/>
              <a:t>Participación</a:t>
            </a:r>
            <a:endParaRPr sz="2000" dirty="0"/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2471" y="674371"/>
            <a:ext cx="4400307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600" b="1" dirty="0">
                <a:solidFill>
                  <a:srgbClr val="000000"/>
                </a:solidFill>
              </a:rPr>
              <a:t>Organización AI-ready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12471" y="1497331"/>
            <a:ext cx="3244030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Equipos</a:t>
            </a:r>
            <a:r>
              <a:rPr sz="2000" dirty="0"/>
              <a:t> </a:t>
            </a:r>
            <a:r>
              <a:rPr sz="2000" dirty="0" err="1"/>
              <a:t>multidisciplinares</a:t>
            </a:r>
            <a:endParaRPr sz="2000" dirty="0"/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Colaboración</a:t>
            </a:r>
            <a:endParaRPr sz="2000" dirty="0"/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Agilidad</a:t>
            </a:r>
            <a:endParaRPr sz="2000" dirty="0"/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1D20B0-098A-20C7-43D2-23E24C9B64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2E8FF8-DBB5-C5C9-7638-5D7E130602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b="1" dirty="0"/>
              <a:t>VISION FUTURA Y VENTAJA COMPETITIVA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64561C4-E408-90F1-F106-EE20DD0A06B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/>
            <a:r>
              <a:rPr lang="es-ES" sz="3200" b="1" dirty="0">
                <a:solidFill>
                  <a:srgbClr val="787878"/>
                </a:solidFill>
              </a:rPr>
              <a:t>BLOQUE 11</a:t>
            </a:r>
          </a:p>
        </p:txBody>
      </p:sp>
    </p:spTree>
    <p:extLst>
      <p:ext uri="{BB962C8B-B14F-4D97-AF65-F5344CB8AC3E}">
        <p14:creationId xmlns:p14="http://schemas.microsoft.com/office/powerpoint/2010/main" val="1524368057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6764" y="697231"/>
            <a:ext cx="4066434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600" b="1" dirty="0">
                <a:solidFill>
                  <a:srgbClr val="000000"/>
                </a:solidFill>
              </a:rPr>
              <a:t>Visión </a:t>
            </a:r>
            <a:r>
              <a:rPr sz="3600" b="1" dirty="0" err="1">
                <a:solidFill>
                  <a:srgbClr val="000000"/>
                </a:solidFill>
              </a:rPr>
              <a:t>estratégica</a:t>
            </a:r>
            <a:r>
              <a:rPr sz="3600" b="1" dirty="0">
                <a:solidFill>
                  <a:srgbClr val="000000"/>
                </a:solidFill>
              </a:rPr>
              <a:t> IA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32419" y="1520191"/>
            <a:ext cx="2443811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/>
              <a:t>Empresa AI-driven</a:t>
            </a:r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Diferenciación</a:t>
            </a:r>
            <a:endParaRPr sz="2000" dirty="0"/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Escalabilidad</a:t>
            </a:r>
            <a:endParaRPr sz="2000" dirty="0"/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5330" y="685801"/>
            <a:ext cx="4684872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600" b="1" dirty="0" err="1">
                <a:solidFill>
                  <a:srgbClr val="000000"/>
                </a:solidFill>
              </a:rPr>
              <a:t>Posicionamiento</a:t>
            </a:r>
            <a:r>
              <a:rPr sz="3600" b="1" dirty="0">
                <a:solidFill>
                  <a:srgbClr val="000000"/>
                </a:solidFill>
              </a:rPr>
              <a:t> </a:t>
            </a:r>
            <a:r>
              <a:rPr sz="3600" b="1" dirty="0" err="1">
                <a:solidFill>
                  <a:srgbClr val="000000"/>
                </a:solidFill>
              </a:rPr>
              <a:t>futuro</a:t>
            </a:r>
            <a:endParaRPr sz="3600" b="1" dirty="0">
              <a:solidFill>
                <a:srgbClr val="0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35330" y="1645921"/>
            <a:ext cx="2783583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Liderazgo</a:t>
            </a:r>
            <a:r>
              <a:rPr sz="2000" dirty="0"/>
              <a:t> </a:t>
            </a:r>
            <a:r>
              <a:rPr sz="2000" dirty="0" err="1"/>
              <a:t>tecnológico</a:t>
            </a:r>
            <a:endParaRPr sz="2000" dirty="0"/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Innovación</a:t>
            </a:r>
            <a:r>
              <a:rPr sz="2000" dirty="0"/>
              <a:t> continua</a:t>
            </a:r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Ecosistema</a:t>
            </a:r>
            <a:r>
              <a:rPr sz="2000" dirty="0"/>
              <a:t> digital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75360" y="777241"/>
            <a:ext cx="4075796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600" b="1" dirty="0">
                <a:solidFill>
                  <a:srgbClr val="000000"/>
                </a:solidFill>
              </a:rPr>
              <a:t>Impacto </a:t>
            </a:r>
            <a:r>
              <a:rPr sz="3600" b="1" dirty="0" err="1">
                <a:solidFill>
                  <a:srgbClr val="000000"/>
                </a:solidFill>
              </a:rPr>
              <a:t>en</a:t>
            </a:r>
            <a:r>
              <a:rPr sz="3600" b="1" dirty="0">
                <a:solidFill>
                  <a:srgbClr val="000000"/>
                </a:solidFill>
              </a:rPr>
              <a:t> </a:t>
            </a:r>
            <a:r>
              <a:rPr sz="3600" b="1" dirty="0" err="1">
                <a:solidFill>
                  <a:srgbClr val="000000"/>
                </a:solidFill>
              </a:rPr>
              <a:t>el</a:t>
            </a:r>
            <a:r>
              <a:rPr sz="3600" b="1" dirty="0">
                <a:solidFill>
                  <a:srgbClr val="000000"/>
                </a:solidFill>
              </a:rPr>
              <a:t> sector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75360" y="1760221"/>
            <a:ext cx="3064300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/>
              <a:t>Cambio de </a:t>
            </a:r>
            <a:r>
              <a:rPr sz="2000" dirty="0" err="1"/>
              <a:t>paradigma</a:t>
            </a:r>
            <a:endParaRPr sz="2000" dirty="0"/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Nuevos</a:t>
            </a:r>
            <a:r>
              <a:rPr sz="2000" dirty="0"/>
              <a:t> </a:t>
            </a:r>
            <a:r>
              <a:rPr sz="2000" dirty="0" err="1"/>
              <a:t>estándares</a:t>
            </a:r>
            <a:endParaRPr sz="2000" dirty="0"/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Referente</a:t>
            </a:r>
            <a:r>
              <a:rPr sz="2000" dirty="0"/>
              <a:t> de </a:t>
            </a:r>
            <a:r>
              <a:rPr sz="2000" dirty="0" err="1"/>
              <a:t>innovación</a:t>
            </a:r>
            <a:endParaRPr sz="2000" dirty="0"/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49631" y="811531"/>
            <a:ext cx="3151697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600" b="1" dirty="0">
                <a:solidFill>
                  <a:srgbClr val="000000"/>
                </a:solidFill>
              </a:rPr>
              <a:t>Claves del </a:t>
            </a:r>
            <a:r>
              <a:rPr sz="3600" b="1" dirty="0" err="1">
                <a:solidFill>
                  <a:srgbClr val="000000"/>
                </a:solidFill>
              </a:rPr>
              <a:t>éxito</a:t>
            </a:r>
            <a:endParaRPr sz="3600" b="1" dirty="0">
              <a:solidFill>
                <a:srgbClr val="0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78673" y="1725931"/>
            <a:ext cx="1793055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Gobernanza</a:t>
            </a:r>
            <a:endParaRPr sz="2000" dirty="0"/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/>
              <a:t>Talento</a:t>
            </a:r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Estrategia</a:t>
            </a:r>
            <a:endParaRPr sz="2000" dirty="0"/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46761" y="674371"/>
            <a:ext cx="4468787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600" b="1" dirty="0" err="1">
                <a:solidFill>
                  <a:srgbClr val="000000"/>
                </a:solidFill>
              </a:rPr>
              <a:t>Conclusión</a:t>
            </a:r>
            <a:r>
              <a:rPr sz="3600" b="1" dirty="0">
                <a:solidFill>
                  <a:srgbClr val="000000"/>
                </a:solidFill>
              </a:rPr>
              <a:t> </a:t>
            </a:r>
            <a:r>
              <a:rPr sz="3600" b="1" dirty="0" err="1">
                <a:solidFill>
                  <a:srgbClr val="000000"/>
                </a:solidFill>
              </a:rPr>
              <a:t>estratégica</a:t>
            </a:r>
            <a:endParaRPr sz="3600" b="1" dirty="0">
              <a:solidFill>
                <a:srgbClr val="0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46761" y="1714501"/>
            <a:ext cx="4617995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/>
              <a:t>IA </a:t>
            </a:r>
            <a:r>
              <a:rPr sz="2000" dirty="0" err="1"/>
              <a:t>como</a:t>
            </a:r>
            <a:r>
              <a:rPr sz="2000" dirty="0"/>
              <a:t> </a:t>
            </a:r>
            <a:r>
              <a:rPr sz="2000" dirty="0" err="1"/>
              <a:t>ventaja</a:t>
            </a:r>
            <a:r>
              <a:rPr sz="2000" dirty="0"/>
              <a:t> </a:t>
            </a:r>
            <a:r>
              <a:rPr sz="2000" dirty="0" err="1"/>
              <a:t>competitiva</a:t>
            </a:r>
            <a:r>
              <a:rPr sz="2000" dirty="0"/>
              <a:t> </a:t>
            </a:r>
            <a:r>
              <a:rPr sz="2000" dirty="0" err="1"/>
              <a:t>sostenible</a:t>
            </a:r>
            <a:endParaRPr sz="2000" dirty="0"/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Transformación</a:t>
            </a:r>
            <a:r>
              <a:rPr sz="2000" dirty="0"/>
              <a:t> </a:t>
            </a:r>
            <a:r>
              <a:rPr sz="2000" dirty="0" err="1"/>
              <a:t>organizativa</a:t>
            </a:r>
            <a:endParaRPr sz="2000" dirty="0"/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/>
              <a:t>Futuro AI-first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52451" y="731521"/>
            <a:ext cx="3898311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600" b="1" dirty="0" err="1">
                <a:solidFill>
                  <a:srgbClr val="000000"/>
                </a:solidFill>
              </a:rPr>
              <a:t>Contexto</a:t>
            </a:r>
            <a:r>
              <a:rPr sz="3600" b="1" dirty="0">
                <a:solidFill>
                  <a:srgbClr val="000000"/>
                </a:solidFill>
              </a:rPr>
              <a:t> del sector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52451" y="1885950"/>
            <a:ext cx="3039230" cy="163121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Tamaño</a:t>
            </a:r>
            <a:r>
              <a:rPr sz="2000" dirty="0"/>
              <a:t> del mercado</a:t>
            </a:r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Crecimiento</a:t>
            </a:r>
            <a:r>
              <a:rPr sz="2000" dirty="0"/>
              <a:t> </a:t>
            </a:r>
            <a:r>
              <a:rPr sz="2000" dirty="0" err="1"/>
              <a:t>anual</a:t>
            </a:r>
            <a:endParaRPr sz="2000" dirty="0"/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Tendencias</a:t>
            </a:r>
            <a:r>
              <a:rPr sz="2000" dirty="0"/>
              <a:t> </a:t>
            </a:r>
            <a:r>
              <a:rPr sz="2000" dirty="0" err="1"/>
              <a:t>tecnológicas</a:t>
            </a:r>
            <a:endParaRPr sz="2000" dirty="0"/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/>
              <a:t>Nivel de </a:t>
            </a:r>
            <a:r>
              <a:rPr sz="2000" dirty="0" err="1"/>
              <a:t>digitalización</a:t>
            </a:r>
            <a:endParaRPr sz="2000" dirty="0"/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Principales</a:t>
            </a:r>
            <a:r>
              <a:rPr sz="2000" dirty="0"/>
              <a:t> </a:t>
            </a:r>
            <a:r>
              <a:rPr sz="2000" dirty="0" err="1"/>
              <a:t>disrupciones</a:t>
            </a:r>
            <a:endParaRPr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52451" y="377191"/>
            <a:ext cx="5159939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600" b="1" dirty="0">
                <a:solidFill>
                  <a:srgbClr val="000000"/>
                </a:solidFill>
              </a:rPr>
              <a:t>Drivers de </a:t>
            </a:r>
            <a:r>
              <a:rPr sz="3600" b="1" dirty="0" err="1">
                <a:solidFill>
                  <a:srgbClr val="000000"/>
                </a:solidFill>
              </a:rPr>
              <a:t>transformación</a:t>
            </a:r>
            <a:endParaRPr sz="3600" b="1" dirty="0">
              <a:solidFill>
                <a:srgbClr val="0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52451" y="1797784"/>
            <a:ext cx="3548023" cy="163121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Digitalización</a:t>
            </a:r>
            <a:r>
              <a:rPr sz="2000" dirty="0"/>
              <a:t> del </a:t>
            </a:r>
            <a:r>
              <a:rPr sz="2000" dirty="0" err="1"/>
              <a:t>cliente</a:t>
            </a:r>
            <a:endParaRPr sz="2000" dirty="0"/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Automatización</a:t>
            </a:r>
            <a:r>
              <a:rPr sz="2000" dirty="0"/>
              <a:t> de </a:t>
            </a:r>
            <a:r>
              <a:rPr sz="2000" dirty="0" err="1"/>
              <a:t>procesos</a:t>
            </a:r>
            <a:endParaRPr sz="2000" dirty="0"/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/>
              <a:t>Data </a:t>
            </a:r>
            <a:r>
              <a:rPr sz="2000" dirty="0" err="1"/>
              <a:t>como</a:t>
            </a:r>
            <a:r>
              <a:rPr sz="2000" dirty="0"/>
              <a:t> </a:t>
            </a:r>
            <a:r>
              <a:rPr sz="2000" dirty="0" err="1"/>
              <a:t>activo</a:t>
            </a:r>
            <a:r>
              <a:rPr sz="2000" dirty="0"/>
              <a:t> </a:t>
            </a:r>
            <a:r>
              <a:rPr sz="2000" dirty="0" err="1"/>
              <a:t>estratégico</a:t>
            </a:r>
            <a:endParaRPr sz="2000" dirty="0"/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Competencia</a:t>
            </a:r>
            <a:r>
              <a:rPr sz="2000" dirty="0"/>
              <a:t> </a:t>
            </a:r>
            <a:r>
              <a:rPr sz="2000" dirty="0" err="1"/>
              <a:t>tecnológica</a:t>
            </a:r>
            <a:endParaRPr sz="2000" dirty="0"/>
          </a:p>
          <a:p>
            <a:pPr marL="342900" indent="-342900">
              <a:buFont typeface="Arial" panose="020B0604020202020204" pitchFamily="34" charset="0"/>
              <a:buChar char="•"/>
              <a:defRPr sz="2000"/>
            </a:pPr>
            <a:r>
              <a:rPr sz="2000" dirty="0" err="1"/>
              <a:t>Presión</a:t>
            </a:r>
            <a:r>
              <a:rPr sz="2000" dirty="0"/>
              <a:t> de </a:t>
            </a:r>
            <a:r>
              <a:rPr sz="2000" dirty="0" err="1"/>
              <a:t>costes</a:t>
            </a:r>
            <a:endParaRPr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3E901DDEC2E2C4BA24829C23A5537E0" ma:contentTypeVersion="16" ma:contentTypeDescription="Crear nuevo documento." ma:contentTypeScope="" ma:versionID="37528c10c93e382dd7b63ba8d3ba54a5">
  <xsd:schema xmlns:xsd="http://www.w3.org/2001/XMLSchema" xmlns:xs="http://www.w3.org/2001/XMLSchema" xmlns:p="http://schemas.microsoft.com/office/2006/metadata/properties" xmlns:ns2="0b763924-cee2-4689-ac4f-e9ee5eb60e9c" xmlns:ns3="30c3b043-cb9e-40cf-a0d7-74233b2c5345" targetNamespace="http://schemas.microsoft.com/office/2006/metadata/properties" ma:root="true" ma:fieldsID="fee21b5ddf0b7cfefd060d8e819f1090" ns2:_="" ns3:_="">
    <xsd:import namespace="0b763924-cee2-4689-ac4f-e9ee5eb60e9c"/>
    <xsd:import namespace="30c3b043-cb9e-40cf-a0d7-74233b2c534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763924-cee2-4689-ac4f-e9ee5eb60e9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Etiquetas de imagen" ma:readOnly="false" ma:fieldId="{5cf76f15-5ced-4ddc-b409-7134ff3c332f}" ma:taxonomyMulti="true" ma:sspId="0ab2a972-c426-484b-ada7-7bebf5192d3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0c3b043-cb9e-40cf-a0d7-74233b2c5345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90065e01-20a5-4bc4-90c5-24151688aa29}" ma:internalName="TaxCatchAll" ma:showField="CatchAllData" ma:web="30c3b043-cb9e-40cf-a0d7-74233b2c534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b763924-cee2-4689-ac4f-e9ee5eb60e9c">
      <Terms xmlns="http://schemas.microsoft.com/office/infopath/2007/PartnerControls"/>
    </lcf76f155ced4ddcb4097134ff3c332f>
    <TaxCatchAll xmlns="30c3b043-cb9e-40cf-a0d7-74233b2c5345" xsi:nil="true"/>
  </documentManagement>
</p:properties>
</file>

<file path=customXml/itemProps1.xml><?xml version="1.0" encoding="utf-8"?>
<ds:datastoreItem xmlns:ds="http://schemas.openxmlformats.org/officeDocument/2006/customXml" ds:itemID="{34434C29-A820-4F74-AF3F-D515763DE1BF}"/>
</file>

<file path=customXml/itemProps2.xml><?xml version="1.0" encoding="utf-8"?>
<ds:datastoreItem xmlns:ds="http://schemas.openxmlformats.org/officeDocument/2006/customXml" ds:itemID="{03423E15-A2E0-4C54-83F9-07C7836E85C1}"/>
</file>

<file path=customXml/itemProps3.xml><?xml version="1.0" encoding="utf-8"?>
<ds:datastoreItem xmlns:ds="http://schemas.openxmlformats.org/officeDocument/2006/customXml" ds:itemID="{82A5C288-B52C-4CFF-BF23-2050F420BF77}"/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1122</Words>
  <Application>Microsoft Macintosh PowerPoint</Application>
  <PresentationFormat>Panorámica</PresentationFormat>
  <Paragraphs>349</Paragraphs>
  <Slides>77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77</vt:i4>
      </vt:variant>
    </vt:vector>
  </HeadingPairs>
  <TitlesOfParts>
    <vt:vector size="82" baseType="lpstr">
      <vt:lpstr>Aptos</vt:lpstr>
      <vt:lpstr>Arial</vt:lpstr>
      <vt:lpstr>Calibri</vt:lpstr>
      <vt:lpstr>Lato</vt:lpstr>
      <vt:lpstr>Office Theme</vt:lpstr>
      <vt:lpstr>PROYECTO APLICADO </vt:lpstr>
      <vt:lpstr>Guía para hacer este proyecto</vt:lpstr>
      <vt:lpstr>Guía para hacer este proyecto (II)</vt:lpstr>
      <vt:lpstr>Guía para hacer este proyecto (III)</vt:lpstr>
      <vt:lpstr>Guía para hacer este proyecto (IV)</vt:lpstr>
      <vt:lpstr>DATOS INICIALES</vt:lpstr>
      <vt:lpstr>ANALISIS SECTORIAL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DIAGNOSTICO EMPRESA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MADUREZ DIGITAL ACTUAL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RIESGOS COMPETITIVOS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OPORTUNIDADES ESTRATEGICAS IA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PORTFOLIO CASOS IA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ROADMAP 3 AÑOS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GOBERNANZA IA</vt:lpstr>
      <vt:lpstr>Presentación de PowerPoint</vt:lpstr>
      <vt:lpstr>Presentación de PowerPoint</vt:lpstr>
      <vt:lpstr>Presentación de PowerPoint</vt:lpstr>
      <vt:lpstr>Presentación de PowerPoint</vt:lpstr>
      <vt:lpstr>GESTION DE RIESGOS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IMPACTO FINANCIERO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IMPACTO CULTURAL Y ORGANIZATIVO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VISION FUTURA Y VENTAJA COMPETITIVA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Sergio Montes Mas</cp:lastModifiedBy>
  <cp:revision>10</cp:revision>
  <dcterms:created xsi:type="dcterms:W3CDTF">2013-01-27T09:14:16Z</dcterms:created>
  <dcterms:modified xsi:type="dcterms:W3CDTF">2026-03-09T15:38:02Z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0x01010093E901DDEC2E2C4BA24829C23A5537E0</vt:lpwstr>
  </property>
</Properties>
</file>