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9"/>
  </p:notesMasterIdLst>
  <p:sldIdLst>
    <p:sldId id="256" r:id="rId2"/>
    <p:sldId id="257" r:id="rId3"/>
    <p:sldId id="318" r:id="rId4"/>
    <p:sldId id="345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319" r:id="rId13"/>
    <p:sldId id="320" r:id="rId14"/>
    <p:sldId id="321" r:id="rId15"/>
    <p:sldId id="322" r:id="rId16"/>
    <p:sldId id="323" r:id="rId17"/>
    <p:sldId id="324" r:id="rId18"/>
    <p:sldId id="265" r:id="rId19"/>
    <p:sldId id="266" r:id="rId20"/>
    <p:sldId id="267" r:id="rId21"/>
    <p:sldId id="268" r:id="rId22"/>
    <p:sldId id="325" r:id="rId23"/>
    <p:sldId id="326" r:id="rId24"/>
    <p:sldId id="327" r:id="rId25"/>
    <p:sldId id="328" r:id="rId26"/>
    <p:sldId id="269" r:id="rId27"/>
    <p:sldId id="329" r:id="rId28"/>
    <p:sldId id="330" r:id="rId29"/>
    <p:sldId id="271" r:id="rId30"/>
    <p:sldId id="276" r:id="rId31"/>
    <p:sldId id="331" r:id="rId32"/>
    <p:sldId id="332" r:id="rId33"/>
    <p:sldId id="333" r:id="rId34"/>
    <p:sldId id="334" r:id="rId35"/>
    <p:sldId id="335" r:id="rId36"/>
    <p:sldId id="336" r:id="rId37"/>
    <p:sldId id="337" r:id="rId38"/>
    <p:sldId id="338" r:id="rId39"/>
    <p:sldId id="339" r:id="rId40"/>
    <p:sldId id="277" r:id="rId41"/>
    <p:sldId id="278" r:id="rId42"/>
    <p:sldId id="279" r:id="rId43"/>
    <p:sldId id="340" r:id="rId44"/>
    <p:sldId id="341" r:id="rId45"/>
    <p:sldId id="342" r:id="rId46"/>
    <p:sldId id="283" r:id="rId47"/>
    <p:sldId id="284" r:id="rId48"/>
    <p:sldId id="343" r:id="rId49"/>
    <p:sldId id="344" r:id="rId50"/>
    <p:sldId id="313" r:id="rId51"/>
    <p:sldId id="314" r:id="rId52"/>
    <p:sldId id="315" r:id="rId53"/>
    <p:sldId id="316" r:id="rId54"/>
    <p:sldId id="317" r:id="rId55"/>
    <p:sldId id="290" r:id="rId56"/>
    <p:sldId id="289" r:id="rId57"/>
    <p:sldId id="291" r:id="rId5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5"/>
    <p:restoredTop sz="94752"/>
  </p:normalViewPr>
  <p:slideViewPr>
    <p:cSldViewPr snapToGrid="0">
      <p:cViewPr varScale="1">
        <p:scale>
          <a:sx n="105" d="100"/>
          <a:sy n="105" d="100"/>
        </p:scale>
        <p:origin x="21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customXml" Target="../customXml/item3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ustomXml" Target="../customXml/item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950C8-EF76-9B4A-8D98-ABA7461BB7E4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8AFDA-9895-CB40-BCE9-123EBA2348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36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594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CC53F-9880-3754-216C-B6590661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A06B7B2-2A96-684D-A08C-8A70D1F985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95AA2C9-858C-2571-B8EC-1C6B54F70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1A9D6D-6A23-CF7D-A04D-522E1E488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42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807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55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2129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43D8E-26BE-D144-B407-95DDFC589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33BF11-26F6-8795-2FED-BAE2AC8D5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8C108-1BF0-0CC3-4AD1-9CC76A84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C1BD09-7CA5-F5B0-9FCD-261BF1CF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0CBFE1-3608-593C-B051-726D5A1F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07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AE333-C22E-F540-E1B6-0052759B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C232AC-4F42-2C44-3853-F4A25885C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BADED8-3353-F2CD-86C8-C136566D0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8BAA03-F4FF-7850-715B-EF031C23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49434-5893-A507-82ED-6F5B0359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10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59CC92-A259-9EA2-F327-C7BA44DF3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9430BC-E559-9DD6-457E-527DCE0B6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FA70A-1FF1-0D38-A955-B594EC126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AE990D-99B4-61DD-7B85-E614A7212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39AC2-1045-22A5-62FE-3B011D60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64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21D1D-946F-12B9-2A88-F3F69555C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A5DDE-262A-CCB1-D6DB-0A4C3166D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E54E17-2BB2-A97A-924A-6BBE7318B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A062FD-5FB6-5973-AD85-01CA747D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714767-AD2B-BC64-9BCE-555D117C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1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38973-2F86-C287-41F0-B39AA029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F9258A-C51D-0965-128B-ECF754FF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4B83E9-4FE3-2AAC-739F-00070BAC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9A8A24-B346-473B-92B9-223E67A97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DE4C7A-30D6-2E56-EFE0-A798A552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82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EA423-8DF1-0BDF-C89B-47E9E8D79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92809-2DEE-E642-2747-9942B8168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D3932D-25F2-FADE-3A71-6B336C83D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FC834B-2C6A-33C1-D6AE-BB1E7FBA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8A26F0-7B8C-D680-A585-D09A8B39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7F53A7-1512-4F55-A518-EDE20350D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34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4E369-B1B4-1AB1-A8B4-085904F3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D0AA93-DA7B-CF6B-BE4C-11313AF93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6740B2-F8B6-E0B9-EFFC-6E7D05B0B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9BEC54-6222-91E8-C15A-D8A9F3FA2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9C6231-E342-BBB1-74F7-D30C751B8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5C005D-8C3F-5238-718F-9C01D9BB4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B22529-4B2E-277E-F5EB-EFD114BD1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D136F5-2B0E-EBC4-4431-C599C939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998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AF622-3D4C-7044-722E-E15B26E0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7EB1E24-5C6A-C4CA-7E9F-FB4E0F0F0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61C9C5-2A48-963A-4078-BD46E6E8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A66735-A6DA-1532-BF10-C83F476B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8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98AE494-8810-DF82-0A98-9413E9FE4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35F9F6-ECC5-2376-1588-F295CB64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E80C38A-C013-85C2-4F2E-2F0AF369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18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7D441-C3EC-B8F9-C2DD-D99711139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AF0915-9E54-55A8-0B85-F95D05DB3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87661F-365D-52DD-ADFA-017626B43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55C94-506F-9FF9-3B53-09B65BCB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F932D1-5633-F098-7B45-63C9FB369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E02037-DB14-7BC1-EFDC-4D71B80E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191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98650-3103-B41A-5D8A-014DC175C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0D2DE5-C577-0460-5FEE-A8C4D7305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35C283-CF5A-AE69-5140-44B31054D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2EE297-961D-681B-4979-F13B4EBD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470FD4-4B91-0D97-8657-EF3743CA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D4280E-8A7F-19C5-D23B-4D3D0FD4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51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304F7C4-7A1C-5C87-2FFD-EEE76D6E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96CD7C-EF45-DC9A-BCD2-4A3368749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C3AF75-6A27-B91C-CC8C-A7F6DD6CB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CD67B8-A296-88BD-297B-05C7B0753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FDD2A9-5C03-40B0-1259-51F4FE798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98BF902-36D0-38DE-7E4A-BA9F1C0B060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59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6635"/>
            <a:ext cx="9144000" cy="2387600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chemeClr val="bg2">
                    <a:lumMod val="9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/>
          </a:bodyPr>
          <a:lstStyle/>
          <a:p>
            <a:pPr algn="l"/>
            <a:r>
              <a:rPr lang="es-ES" b="1" dirty="0"/>
              <a:t>Nombre alumno:</a:t>
            </a:r>
          </a:p>
          <a:p>
            <a:pPr algn="l"/>
            <a:r>
              <a:rPr lang="es-ES" b="1" dirty="0"/>
              <a:t>DNI: </a:t>
            </a:r>
          </a:p>
          <a:p>
            <a:pPr algn="l"/>
            <a:r>
              <a:rPr lang="es-ES" b="1" dirty="0"/>
              <a:t>Edición: </a:t>
            </a:r>
            <a:endParaRPr lang="es-ES" dirty="0"/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956391" y="1490008"/>
            <a:ext cx="79531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/>
              <a:t>Productividad y Competitividad con IA para Autónomos y </a:t>
            </a:r>
            <a:r>
              <a:rPr lang="es-ES" sz="4000" b="1" dirty="0" err="1"/>
              <a:t>Micropymes</a:t>
            </a:r>
            <a:r>
              <a:rPr lang="es-ES" sz="4000" b="1"/>
              <a:t> eficientes</a:t>
            </a:r>
            <a:endParaRPr lang="es-ES" sz="4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698166"/>
            <a:ext cx="73311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000" b="1" i="0" dirty="0" err="1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000" b="1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41781-FC24-2ED8-E094-7D3CFF9A4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B4212-C157-1675-BD3C-898E79C5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600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Describe tu empresa /negocio</a:t>
            </a:r>
            <a:br>
              <a:rPr lang="es-ES" b="1" dirty="0"/>
            </a:br>
            <a:r>
              <a:rPr lang="es-ES" sz="2800" i="1" dirty="0">
                <a:solidFill>
                  <a:schemeClr val="bg2">
                    <a:lumMod val="90000"/>
                  </a:schemeClr>
                </a:solidFill>
              </a:rPr>
              <a:t>Desarrolla el perfil de tu negocio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DE6569-E1FA-8211-C36C-42E1C45FAC40}"/>
              </a:ext>
            </a:extLst>
          </p:cNvPr>
          <p:cNvSpPr txBox="1"/>
          <p:nvPr/>
        </p:nvSpPr>
        <p:spPr>
          <a:xfrm>
            <a:off x="954271" y="2317093"/>
            <a:ext cx="106883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Tipo de actividad</a:t>
            </a: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Tipo de estructura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Principal actividad</a:t>
            </a:r>
          </a:p>
        </p:txBody>
      </p:sp>
    </p:spTree>
    <p:extLst>
      <p:ext uri="{BB962C8B-B14F-4D97-AF65-F5344CB8AC3E}">
        <p14:creationId xmlns:p14="http://schemas.microsoft.com/office/powerpoint/2010/main" val="1617215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CABF-AAE9-F14C-6B84-85122A61E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5F445-DA47-D506-7C8C-3D3C6B786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Perfil del cliente objetivo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Define a tu cliente, sus características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7BBA21-EEE4-FB40-788A-95FE839B93F1}"/>
              </a:ext>
            </a:extLst>
          </p:cNvPr>
          <p:cNvSpPr txBox="1"/>
          <p:nvPr/>
        </p:nvSpPr>
        <p:spPr>
          <a:xfrm>
            <a:off x="838198" y="2274838"/>
            <a:ext cx="967740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Tipo de cliente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Necesidades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Comportamiento de compra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50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7EE46-B09E-B867-5B42-35C75B838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11A61-31C2-8716-8894-019D4899B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Propuesta de valor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¿</a:t>
            </a:r>
            <a:r>
              <a:rPr lang="es-ES" sz="27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Qué te diferencia?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2EB359C-CB48-F26D-1DF0-B11216F1E630}"/>
              </a:ext>
            </a:extLst>
          </p:cNvPr>
          <p:cNvSpPr txBox="1"/>
          <p:nvPr/>
        </p:nvSpPr>
        <p:spPr>
          <a:xfrm>
            <a:off x="838198" y="2311128"/>
            <a:ext cx="967740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Servicios diferenciadores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Especialización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Beneficios para el cliente</a:t>
            </a:r>
          </a:p>
        </p:txBody>
      </p:sp>
    </p:spTree>
    <p:extLst>
      <p:ext uri="{BB962C8B-B14F-4D97-AF65-F5344CB8AC3E}">
        <p14:creationId xmlns:p14="http://schemas.microsoft.com/office/powerpoint/2010/main" val="3940644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6B484-2E96-7DE6-A815-EDEF0800F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9434C-23F2-65FB-B7FC-455A46CF0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Modelo de ingresos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Cómo generas ingresos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C9D3ABF-39FE-734E-DEED-B5DA3E8F3AE7}"/>
              </a:ext>
            </a:extLst>
          </p:cNvPr>
          <p:cNvSpPr txBox="1"/>
          <p:nvPr/>
        </p:nvSpPr>
        <p:spPr>
          <a:xfrm>
            <a:off x="838198" y="236420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Fuentes de ingresos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Tipo de facturación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Frecuencia de ingresos</a:t>
            </a:r>
          </a:p>
        </p:txBody>
      </p:sp>
    </p:spTree>
    <p:extLst>
      <p:ext uri="{BB962C8B-B14F-4D97-AF65-F5344CB8AC3E}">
        <p14:creationId xmlns:p14="http://schemas.microsoft.com/office/powerpoint/2010/main" val="1095494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A1E0E-6305-C557-8D00-945CFEE5E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8CAC89-F7CC-3927-0971-41A2FB9F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Servicios ofrecidos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Define tus productos o servicios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F28A603-FFBB-4DE4-C6FC-535378EC786A}"/>
              </a:ext>
            </a:extLst>
          </p:cNvPr>
          <p:cNvSpPr txBox="1"/>
          <p:nvPr/>
        </p:nvSpPr>
        <p:spPr>
          <a:xfrm>
            <a:off x="838198" y="2156936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Catálogo de servicios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Servicios principales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Servicios complementarios</a:t>
            </a:r>
          </a:p>
        </p:txBody>
      </p:sp>
    </p:spTree>
    <p:extLst>
      <p:ext uri="{BB962C8B-B14F-4D97-AF65-F5344CB8AC3E}">
        <p14:creationId xmlns:p14="http://schemas.microsoft.com/office/powerpoint/2010/main" val="1107381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0D02A-A245-F53E-FC97-D860F7B26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72F4C-0053-A396-AC5A-EBEAF7352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Principales retos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Problemas o desafíos actuales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BAAB2D-5243-BF4D-54EC-AC7CFEC5A469}"/>
              </a:ext>
            </a:extLst>
          </p:cNvPr>
          <p:cNvSpPr txBox="1"/>
          <p:nvPr/>
        </p:nvSpPr>
        <p:spPr>
          <a:xfrm>
            <a:off x="838198" y="236420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Falta de tiempo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Captación de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Gestión administrativa</a:t>
            </a:r>
          </a:p>
        </p:txBody>
      </p:sp>
    </p:spTree>
    <p:extLst>
      <p:ext uri="{BB962C8B-B14F-4D97-AF65-F5344CB8AC3E}">
        <p14:creationId xmlns:p14="http://schemas.microsoft.com/office/powerpoint/2010/main" val="1843724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47EF5-01B7-5D42-0F2A-076EAA554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D0671-9570-324F-1C89-EF9916582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Tu competencia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Tipos de competidores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49F33A6-1BC0-C5E9-18EC-82A1CF6A0259}"/>
              </a:ext>
            </a:extLst>
          </p:cNvPr>
          <p:cNvSpPr txBox="1"/>
          <p:nvPr/>
        </p:nvSpPr>
        <p:spPr>
          <a:xfrm>
            <a:off x="838198" y="2193512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Competidores directos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Competidores indirectos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Diferenciación</a:t>
            </a:r>
          </a:p>
        </p:txBody>
      </p:sp>
    </p:spTree>
    <p:extLst>
      <p:ext uri="{BB962C8B-B14F-4D97-AF65-F5344CB8AC3E}">
        <p14:creationId xmlns:p14="http://schemas.microsoft.com/office/powerpoint/2010/main" val="1876344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FEE5E-D040-C9EC-6C40-5A7D5FD0D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55939-C9F9-7AF8-9BD9-C453EA836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Nivel digital actual</a:t>
            </a:r>
            <a:b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ES" sz="27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Establece tu grado de digitalización del negocio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3DD32B0-4CDC-8694-AD43-5B804F5D63EA}"/>
              </a:ext>
            </a:extLst>
          </p:cNvPr>
          <p:cNvSpPr txBox="1"/>
          <p:nvPr/>
        </p:nvSpPr>
        <p:spPr>
          <a:xfrm>
            <a:off x="838198" y="236420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Herramientas utilizadas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Nivel de automatización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Uso de software</a:t>
            </a:r>
          </a:p>
        </p:txBody>
      </p:sp>
    </p:spTree>
    <p:extLst>
      <p:ext uri="{BB962C8B-B14F-4D97-AF65-F5344CB8AC3E}">
        <p14:creationId xmlns:p14="http://schemas.microsoft.com/office/powerpoint/2010/main" val="1823528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AAF56-AC21-83B5-F4F6-48AFBF27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DC250-F1C0-8AEF-39DC-183323672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DIAGNOSTICO OPERATIVO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58767F-FDD0-9766-FB6A-00C802D66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2242531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67576-8DD5-04B3-5629-D7CD071F1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74214-4291-3F18-155B-8E71347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Jornada tipo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Describe tu día habitual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EBCA695-3BFE-DBA6-A018-20462FE63E4D}"/>
              </a:ext>
            </a:extLst>
          </p:cNvPr>
          <p:cNvSpPr txBox="1"/>
          <p:nvPr/>
        </p:nvSpPr>
        <p:spPr>
          <a:xfrm>
            <a:off x="938784" y="224228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Horas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Tipos de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Secuencia diaria</a:t>
            </a:r>
          </a:p>
        </p:txBody>
      </p:sp>
    </p:spTree>
    <p:extLst>
      <p:ext uri="{BB962C8B-B14F-4D97-AF65-F5344CB8AC3E}">
        <p14:creationId xmlns:p14="http://schemas.microsoft.com/office/powerpoint/2010/main" val="29214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ES" dirty="0"/>
              <a:t>Este proyecto tiene como objetivo analizar el funcionamiento de un negocio o actividad profesional y diseñar un sistema de mejora basado en </a:t>
            </a:r>
            <a:r>
              <a:rPr lang="es-ES" b="1" dirty="0"/>
              <a:t>herramientas de Inteligencia Artificial y automatización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El trabajo se desarrolla a través de una </a:t>
            </a:r>
            <a:r>
              <a:rPr lang="es-ES" b="1" dirty="0"/>
              <a:t>presentación estructurada en varias secciones</a:t>
            </a:r>
            <a:r>
              <a:rPr lang="es-ES" dirty="0"/>
              <a:t>. Cada </a:t>
            </a:r>
            <a:r>
              <a:rPr lang="es-ES" dirty="0" err="1"/>
              <a:t>slide</a:t>
            </a:r>
            <a:r>
              <a:rPr lang="es-ES" dirty="0"/>
              <a:t> representa un elemento concreto del análisis. No se trata de escribir mucho texto, sino de </a:t>
            </a:r>
            <a:r>
              <a:rPr lang="es-ES" b="1" dirty="0"/>
              <a:t>explicar ideas de forma clara, sintética y visual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u="sng" dirty="0"/>
              <a:t>En cada </a:t>
            </a:r>
            <a:r>
              <a:rPr lang="es-ES" b="1" u="sng" dirty="0" err="1"/>
              <a:t>slide</a:t>
            </a:r>
            <a:r>
              <a:rPr lang="es-ES" b="1" u="sng" dirty="0"/>
              <a:t> encontrarás:</a:t>
            </a:r>
          </a:p>
          <a:p>
            <a:r>
              <a:rPr lang="es-ES" b="1" dirty="0"/>
              <a:t>Título:</a:t>
            </a:r>
            <a:r>
              <a:rPr lang="es-ES" dirty="0"/>
              <a:t> indica el tema del análisis.</a:t>
            </a:r>
          </a:p>
          <a:p>
            <a:r>
              <a:rPr lang="es-ES" b="1" dirty="0"/>
              <a:t>Subtítulo:</a:t>
            </a:r>
            <a:r>
              <a:rPr lang="es-ES" dirty="0"/>
              <a:t> orienta sobre el enfoque del contenido.</a:t>
            </a:r>
          </a:p>
          <a:p>
            <a:r>
              <a:rPr lang="es-ES" b="1" dirty="0"/>
              <a:t>Cuerpo del </a:t>
            </a:r>
            <a:r>
              <a:rPr lang="es-ES" b="1" dirty="0" err="1"/>
              <a:t>slide</a:t>
            </a:r>
            <a:r>
              <a:rPr lang="es-ES" b="1" dirty="0"/>
              <a:t>:</a:t>
            </a:r>
            <a:r>
              <a:rPr lang="es-ES" dirty="0"/>
              <a:t> espacio donde debes incluir los puntos clave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1" u="sng" dirty="0"/>
              <a:t>Se recomienda utilizar:</a:t>
            </a:r>
          </a:p>
          <a:p>
            <a:r>
              <a:rPr lang="es-ES" dirty="0"/>
              <a:t>frases cortas</a:t>
            </a:r>
          </a:p>
          <a:p>
            <a:r>
              <a:rPr lang="es-ES" dirty="0"/>
              <a:t>esquemas</a:t>
            </a:r>
          </a:p>
          <a:p>
            <a:r>
              <a:rPr lang="es-ES" dirty="0"/>
              <a:t>listas de ideas</a:t>
            </a:r>
          </a:p>
          <a:p>
            <a:r>
              <a:rPr lang="es-ES" dirty="0"/>
              <a:t>diagramas o tablas sencillas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6B4CC-9A12-87E0-9E14-E3C9C975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32233-AF6B-5414-B875-42724211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Distribución del tiempo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Cómo repartes tu tiempo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DB6541-3AE3-6FD6-610B-F08FEC7E6B20}"/>
              </a:ext>
            </a:extLst>
          </p:cNvPr>
          <p:cNvSpPr txBox="1"/>
          <p:nvPr/>
        </p:nvSpPr>
        <p:spPr>
          <a:xfrm>
            <a:off x="838199" y="2380591"/>
            <a:ext cx="609805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Tiempo operativo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Tiempo administrativo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Tiempo comercial</a:t>
            </a:r>
          </a:p>
        </p:txBody>
      </p:sp>
    </p:spTree>
    <p:extLst>
      <p:ext uri="{BB962C8B-B14F-4D97-AF65-F5344CB8AC3E}">
        <p14:creationId xmlns:p14="http://schemas.microsoft.com/office/powerpoint/2010/main" val="3534529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21AB1-60BA-9331-0AEF-6431E284C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C6892-5C71-458C-7361-B0328AC6F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Tareas administrativas</a:t>
            </a:r>
            <a:br>
              <a:rPr lang="es-ES" dirty="0"/>
            </a:b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Actividades relacionadas con gestión del negocio.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89DD614-A9B0-BABB-6093-0AA7C94AA7B5}"/>
              </a:ext>
            </a:extLst>
          </p:cNvPr>
          <p:cNvSpPr txBox="1"/>
          <p:nvPr/>
        </p:nvSpPr>
        <p:spPr>
          <a:xfrm>
            <a:off x="838200" y="224228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Facturación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1867407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18944-EF39-A4E9-9B0B-9C4792514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062ED-8508-963A-CD2B-2DF3B8966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Tareas comerciales</a:t>
            </a:r>
            <a:br>
              <a:rPr lang="es-ES" dirty="0"/>
            </a:b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Actividades destinadas a captar o mantener clientes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43BA280-C584-F700-F489-F286893F3D0C}"/>
              </a:ext>
            </a:extLst>
          </p:cNvPr>
          <p:cNvSpPr txBox="1"/>
          <p:nvPr/>
        </p:nvSpPr>
        <p:spPr>
          <a:xfrm>
            <a:off x="694944" y="2230088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Seguimiento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Propuestas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696508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5B1B8-C142-AB59-E1E3-92AC43AE6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9AC14-9322-B11C-A0E2-0403BB001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Tareas estratégicas</a:t>
            </a:r>
            <a:br>
              <a:rPr lang="es-ES" dirty="0"/>
            </a:b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Actividades relacionadas con crecimiento del negocio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5C8517-7D25-733F-775F-A4ABBADB6C06}"/>
              </a:ext>
            </a:extLst>
          </p:cNvPr>
          <p:cNvSpPr txBox="1"/>
          <p:nvPr/>
        </p:nvSpPr>
        <p:spPr>
          <a:xfrm>
            <a:off x="838200" y="2193512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Planificación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Innovación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Análisis de mercado</a:t>
            </a:r>
          </a:p>
        </p:txBody>
      </p:sp>
    </p:spTree>
    <p:extLst>
      <p:ext uri="{BB962C8B-B14F-4D97-AF65-F5344CB8AC3E}">
        <p14:creationId xmlns:p14="http://schemas.microsoft.com/office/powerpoint/2010/main" val="38515376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4BE8C-7D4D-8908-5F2F-D661000D5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87B60-1A3E-8E76-E090-7FA9D39A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Tareas repetitivas</a:t>
            </a:r>
            <a:br>
              <a:rPr lang="es-ES" dirty="0"/>
            </a:b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Procesos que se repiten frecuentemente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6A2D823-7FDF-EE9D-19B6-0AC922654C80}"/>
              </a:ext>
            </a:extLst>
          </p:cNvPr>
          <p:cNvSpPr txBox="1"/>
          <p:nvPr/>
        </p:nvSpPr>
        <p:spPr>
          <a:xfrm>
            <a:off x="838200" y="2217896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Respuesta a emails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Envío de presupuestos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Seguimiento clientes</a:t>
            </a:r>
          </a:p>
        </p:txBody>
      </p:sp>
    </p:spTree>
    <p:extLst>
      <p:ext uri="{BB962C8B-B14F-4D97-AF65-F5344CB8AC3E}">
        <p14:creationId xmlns:p14="http://schemas.microsoft.com/office/powerpoint/2010/main" val="2091212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9BBBF-0CB1-F332-CDCD-D9D57EF1F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79BD5A-1CCF-C181-F3AD-71A7F055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Cuellos de botella</a:t>
            </a:r>
            <a:br>
              <a:rPr lang="es-ES" dirty="0"/>
            </a:b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Puntos del proceso donde se generan retrasos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8C14624-21B0-0093-2FAA-83145B3F6CFC}"/>
              </a:ext>
            </a:extLst>
          </p:cNvPr>
          <p:cNvSpPr txBox="1"/>
          <p:nvPr/>
        </p:nvSpPr>
        <p:spPr>
          <a:xfrm>
            <a:off x="838200" y="2217896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Saturación de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Dependencia manual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Procesos lentos</a:t>
            </a:r>
          </a:p>
        </p:txBody>
      </p:sp>
    </p:spTree>
    <p:extLst>
      <p:ext uri="{BB962C8B-B14F-4D97-AF65-F5344CB8AC3E}">
        <p14:creationId xmlns:p14="http://schemas.microsoft.com/office/powerpoint/2010/main" val="13802827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3DC03-02A1-DFE1-7A2E-477AFEA26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39996-C27B-0417-2637-4867D46F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44" y="797612"/>
            <a:ext cx="11883081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Pérdidas de tiempo</a:t>
            </a:r>
            <a:br>
              <a:rPr lang="es-ES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Actividades poco productivas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F79C6A5-7FC7-C05B-B275-1169D29DF609}"/>
              </a:ext>
            </a:extLst>
          </p:cNvPr>
          <p:cNvSpPr txBox="1"/>
          <p:nvPr/>
        </p:nvSpPr>
        <p:spPr>
          <a:xfrm>
            <a:off x="444844" y="2123175"/>
            <a:ext cx="61630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Repetición de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Búsqueda de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Gestión manual</a:t>
            </a:r>
          </a:p>
        </p:txBody>
      </p:sp>
    </p:spTree>
    <p:extLst>
      <p:ext uri="{BB962C8B-B14F-4D97-AF65-F5344CB8AC3E}">
        <p14:creationId xmlns:p14="http://schemas.microsoft.com/office/powerpoint/2010/main" val="5908183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30F1F-3C0F-374C-6406-E8B08992F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9E0F8-CF3D-DBCE-24A6-7033CFDAA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44" y="797612"/>
            <a:ext cx="11883081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Procesos no digitalizados</a:t>
            </a:r>
            <a:br>
              <a:rPr lang="es-ES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Tareas manuales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0D2F31-334A-E2B3-520E-EB70E9D26BDD}"/>
              </a:ext>
            </a:extLst>
          </p:cNvPr>
          <p:cNvSpPr txBox="1"/>
          <p:nvPr/>
        </p:nvSpPr>
        <p:spPr>
          <a:xfrm>
            <a:off x="444844" y="2123175"/>
            <a:ext cx="616305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Documentación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Seguimiento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Gestión de 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3444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190F7-58CD-2A74-2C4A-EF67A1BFD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EF1BE-8710-55A8-2EF0-F5EFEAF11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44" y="797612"/>
            <a:ext cx="11883081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Coste oculto en horas</a:t>
            </a:r>
            <a:br>
              <a:rPr lang="es-ES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Estimación de tiempo que se pierde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7C0CB16-8F8F-C666-1343-C09EF6A54E53}"/>
              </a:ext>
            </a:extLst>
          </p:cNvPr>
          <p:cNvSpPr txBox="1"/>
          <p:nvPr/>
        </p:nvSpPr>
        <p:spPr>
          <a:xfrm>
            <a:off x="444844" y="2123175"/>
            <a:ext cx="61630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Horas semanales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Impacto económico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Ineficiencias</a:t>
            </a:r>
          </a:p>
        </p:txBody>
      </p:sp>
    </p:spTree>
    <p:extLst>
      <p:ext uri="{BB962C8B-B14F-4D97-AF65-F5344CB8AC3E}">
        <p14:creationId xmlns:p14="http://schemas.microsoft.com/office/powerpoint/2010/main" val="822595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1B8B2-140F-B4DF-B712-45815F54D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A34F8-25CB-6166-F5C5-787B0B98C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DISEÑO DEL SISTEMA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B78C97-44B3-CA16-F1F5-BB3BBA37F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275584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Guía para hacer este proyecto (II)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3A432DD-FA55-C62F-4F3A-9E582E48D325}"/>
              </a:ext>
            </a:extLst>
          </p:cNvPr>
          <p:cNvSpPr txBox="1"/>
          <p:nvPr/>
        </p:nvSpPr>
        <p:spPr>
          <a:xfrm>
            <a:off x="838200" y="1106785"/>
            <a:ext cx="13403482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Cómo completar los bloques del proyecto</a:t>
            </a:r>
          </a:p>
          <a:p>
            <a:pPr>
              <a:buNone/>
            </a:pPr>
            <a:endParaRPr lang="es-ES" sz="2800" b="1" dirty="0"/>
          </a:p>
          <a:p>
            <a:pPr>
              <a:buNone/>
            </a:pPr>
            <a:r>
              <a:rPr lang="es-ES" b="1" dirty="0"/>
              <a:t>1. Contexto profesional</a:t>
            </a:r>
          </a:p>
          <a:p>
            <a:pPr>
              <a:buNone/>
            </a:pPr>
            <a:r>
              <a:rPr lang="es-ES" dirty="0"/>
              <a:t>En este bloque debes explicar </a:t>
            </a:r>
            <a:r>
              <a:rPr lang="es-ES" b="1" dirty="0"/>
              <a:t>el entorno del negocio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No es necesario utilizar datos complejos. </a:t>
            </a:r>
          </a:p>
          <a:p>
            <a:pPr>
              <a:buNone/>
            </a:pPr>
            <a:r>
              <a:rPr lang="es-ES" dirty="0"/>
              <a:t>Basta con </a:t>
            </a:r>
            <a:r>
              <a:rPr lang="es-ES" b="1" dirty="0"/>
              <a:t>describir de forma clara las características principales del negocio y su mercado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2. Diagnóstico operativo</a:t>
            </a:r>
          </a:p>
          <a:p>
            <a:pPr>
              <a:buNone/>
            </a:pPr>
            <a:r>
              <a:rPr lang="es-ES" dirty="0"/>
              <a:t>En esta parte debes analizar </a:t>
            </a:r>
            <a:r>
              <a:rPr lang="es-ES" b="1" dirty="0"/>
              <a:t>cómo trabaja el profesional en su día a día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Este análisis es importante porque permite detectar </a:t>
            </a:r>
            <a:r>
              <a:rPr lang="es-ES" b="1" dirty="0"/>
              <a:t>qué actividades podrían mejorarse </a:t>
            </a:r>
          </a:p>
          <a:p>
            <a:pPr>
              <a:buNone/>
            </a:pPr>
            <a:r>
              <a:rPr lang="es-ES" b="1" dirty="0"/>
              <a:t>mediante automatización o inteligencia artificial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3. Diseño del sistema de IA</a:t>
            </a:r>
          </a:p>
          <a:p>
            <a:pPr>
              <a:buNone/>
            </a:pPr>
            <a:r>
              <a:rPr lang="es-ES" dirty="0"/>
              <a:t>En este bloque debes proponer </a:t>
            </a:r>
            <a:r>
              <a:rPr lang="es-ES" b="1" dirty="0"/>
              <a:t>soluciones basadas en herramientas de inteligencia artificial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No es necesario describir herramientas muy técnicas. Lo importante es </a:t>
            </a:r>
            <a:r>
              <a:rPr lang="es-ES" b="1" dirty="0"/>
              <a:t>plantear soluciones realistas </a:t>
            </a:r>
          </a:p>
          <a:p>
            <a:pPr>
              <a:buNone/>
            </a:pPr>
            <a:r>
              <a:rPr lang="es-ES" b="1" dirty="0"/>
              <a:t>que ayuden a ahorrar tiempo o mejorar la productividad</a:t>
            </a:r>
            <a:r>
              <a:rPr lang="es-ES" dirty="0"/>
              <a:t>.</a:t>
            </a:r>
          </a:p>
          <a:p>
            <a:pPr>
              <a:buNone/>
            </a:pP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1F17E-1864-15D9-D7D4-6F065FEF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527A5F-6462-49D1-61E1-565EEBC76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Objetivos de mejora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97953D0-C714-AE3D-1BF0-93690C8A9800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Qué quieres mejorar con la implementación de la IA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A520A80-9661-4B1D-69EC-F556EF23F4F4}"/>
              </a:ext>
            </a:extLst>
          </p:cNvPr>
          <p:cNvSpPr txBox="1"/>
          <p:nvPr/>
        </p:nvSpPr>
        <p:spPr>
          <a:xfrm>
            <a:off x="938784" y="2213907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Reducir tiempo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Automatizar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Mejorar productividad</a:t>
            </a:r>
          </a:p>
        </p:txBody>
      </p:sp>
    </p:spTree>
    <p:extLst>
      <p:ext uri="{BB962C8B-B14F-4D97-AF65-F5344CB8AC3E}">
        <p14:creationId xmlns:p14="http://schemas.microsoft.com/office/powerpoint/2010/main" val="7955769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F41E8-3809-180B-D2CA-956F21964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55C5D-4CA7-4200-4699-C8D095AB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Principios del sistema IA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B298AF8-C334-357E-2BCD-674D7A993093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Bases conceptuales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A45FA0-9E7E-7C96-6837-1EAB88E5F9B5}"/>
              </a:ext>
            </a:extLst>
          </p:cNvPr>
          <p:cNvSpPr txBox="1"/>
          <p:nvPr/>
        </p:nvSpPr>
        <p:spPr>
          <a:xfrm>
            <a:off x="838200" y="1951672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Automatización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Asistencia inteligente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Integración</a:t>
            </a:r>
          </a:p>
        </p:txBody>
      </p:sp>
    </p:spTree>
    <p:extLst>
      <p:ext uri="{BB962C8B-B14F-4D97-AF65-F5344CB8AC3E}">
        <p14:creationId xmlns:p14="http://schemas.microsoft.com/office/powerpoint/2010/main" val="11796195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243EE-64F9-5106-E636-E2AD04143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1C6EA-5726-EFA9-77FC-E83EEDC66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Áreas donde aplicar IA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495942-D90F-1C7A-4662-C67923324145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Identificación de áreas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EDA9A6-6FC4-0FBE-006F-58FE8BECD2B0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Admin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Marketing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Atención al cliente</a:t>
            </a:r>
          </a:p>
        </p:txBody>
      </p:sp>
    </p:spTree>
    <p:extLst>
      <p:ext uri="{BB962C8B-B14F-4D97-AF65-F5344CB8AC3E}">
        <p14:creationId xmlns:p14="http://schemas.microsoft.com/office/powerpoint/2010/main" val="21694794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CF8EA-108E-D74D-A086-6726C5F6E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12F9F-7A9F-1AC7-94FA-E5E5D94D5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Arquitectura del sistema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17085D-8160-0DFD-83A6-191137A1A4B4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Estructura general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0ACED0F-A4E8-6DD2-3742-36AF1F02659B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Herramientas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Flujos de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Integraciones</a:t>
            </a:r>
          </a:p>
        </p:txBody>
      </p:sp>
    </p:spTree>
    <p:extLst>
      <p:ext uri="{BB962C8B-B14F-4D97-AF65-F5344CB8AC3E}">
        <p14:creationId xmlns:p14="http://schemas.microsoft.com/office/powerpoint/2010/main" val="26766713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98636-F7A0-F086-39B8-14A7BCE77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46EF1-334D-8C30-33E5-A56B6592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administrativa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1E251D-F176-2C08-DCD8-B5A9FAF83445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Uso de IA para tareas administrativas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CCF61-E806-BAA2-8FF2-F7A026274BFD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Gestión de documentos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Facturación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Emails</a:t>
            </a:r>
          </a:p>
        </p:txBody>
      </p:sp>
    </p:spTree>
    <p:extLst>
      <p:ext uri="{BB962C8B-B14F-4D97-AF65-F5344CB8AC3E}">
        <p14:creationId xmlns:p14="http://schemas.microsoft.com/office/powerpoint/2010/main" val="25822930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7C163-EE80-A93E-AF14-CC90E220A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83A19-0753-2975-7AC1-1991D619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comercial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272FD-773A-7A60-97A3-4DDCE5381E63}"/>
              </a:ext>
            </a:extLst>
          </p:cNvPr>
          <p:cNvSpPr txBox="1"/>
          <p:nvPr/>
        </p:nvSpPr>
        <p:spPr>
          <a:xfrm>
            <a:off x="838200" y="1167468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Uso de IA para mejorar captación de clientes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888A1A7-FDBE-B754-AE4B-3373C985C70B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CRM inteligente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Seguimiento Automático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12594727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DDB52-1F1D-80B0-484F-10BACE34C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E30AF-AA58-54AB-146C-50BBCA58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atención al cliente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8374408-C6A9-D80B-8C8A-9BD812E3FC67}"/>
              </a:ext>
            </a:extLst>
          </p:cNvPr>
          <p:cNvSpPr txBox="1"/>
          <p:nvPr/>
        </p:nvSpPr>
        <p:spPr>
          <a:xfrm>
            <a:off x="838200" y="1167468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Uso de IA para responder consultas de clientes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599B7B-1ED8-0928-BF54-CDA04E6C51C1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Chatbots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Respuestas automáticas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Asistencia</a:t>
            </a:r>
          </a:p>
        </p:txBody>
      </p:sp>
    </p:spTree>
    <p:extLst>
      <p:ext uri="{BB962C8B-B14F-4D97-AF65-F5344CB8AC3E}">
        <p14:creationId xmlns:p14="http://schemas.microsoft.com/office/powerpoint/2010/main" val="28235960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DDE7E-682D-F4E5-BE13-E82DD7E98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19145-6690-E64E-086E-C7CFEE2CD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contenidos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E7CD017-8C89-6111-550C-1ADD7E74CFBF}"/>
              </a:ext>
            </a:extLst>
          </p:cNvPr>
          <p:cNvSpPr txBox="1"/>
          <p:nvPr/>
        </p:nvSpPr>
        <p:spPr>
          <a:xfrm>
            <a:off x="838200" y="1167468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Generación de contenidos para marketing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2A025DC-B12A-7D11-D870-7FE727EE6362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Emails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Redes sociales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Blogs</a:t>
            </a:r>
          </a:p>
        </p:txBody>
      </p:sp>
    </p:spTree>
    <p:extLst>
      <p:ext uri="{BB962C8B-B14F-4D97-AF65-F5344CB8AC3E}">
        <p14:creationId xmlns:p14="http://schemas.microsoft.com/office/powerpoint/2010/main" val="6480728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7224D-6A0E-E7D7-549C-2B40B0442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AB30D-B77E-DE2E-9A6B-94B1A1FA0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análisis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6BD952-54E2-58A8-2FF2-80AE7CBBAD29}"/>
              </a:ext>
            </a:extLst>
          </p:cNvPr>
          <p:cNvSpPr txBox="1"/>
          <p:nvPr/>
        </p:nvSpPr>
        <p:spPr>
          <a:xfrm>
            <a:off x="838200" y="1167468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Uso de IA para datos de negocio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31A211-5C82-5F65-73DD-93790C9D94EE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Informes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Tendencias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Predicciones</a:t>
            </a:r>
          </a:p>
        </p:txBody>
      </p:sp>
    </p:spTree>
    <p:extLst>
      <p:ext uri="{BB962C8B-B14F-4D97-AF65-F5344CB8AC3E}">
        <p14:creationId xmlns:p14="http://schemas.microsoft.com/office/powerpoint/2010/main" val="32399883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FAB22-DB39-7148-BA10-AD8C8BEAC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BB041-6770-B905-DFE9-9B6BCC7A8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Integración de herramientas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FD5A0D-C296-DFF7-5070-236039F34FB5}"/>
              </a:ext>
            </a:extLst>
          </p:cNvPr>
          <p:cNvSpPr txBox="1"/>
          <p:nvPr/>
        </p:nvSpPr>
        <p:spPr>
          <a:xfrm>
            <a:off x="838200" y="1167468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Cómo se conectan las herramientas del sistema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D76E11C-CF60-61F7-D33F-84E438918E53}"/>
              </a:ext>
            </a:extLst>
          </p:cNvPr>
          <p:cNvSpPr txBox="1"/>
          <p:nvPr/>
        </p:nvSpPr>
        <p:spPr>
          <a:xfrm>
            <a:off x="838200" y="19516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APIs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Plataformas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Flujos de datos</a:t>
            </a:r>
          </a:p>
        </p:txBody>
      </p:sp>
    </p:spTree>
    <p:extLst>
      <p:ext uri="{BB962C8B-B14F-4D97-AF65-F5344CB8AC3E}">
        <p14:creationId xmlns:p14="http://schemas.microsoft.com/office/powerpoint/2010/main" val="298735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BFD3-39C9-BDF0-702B-40E2A6ACA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2EA41-C27B-0245-1278-25CD0AD8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Guía para hacer este proyecto (III)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3E1F2B-7A12-F5B0-5341-B9DFA742325F}"/>
              </a:ext>
            </a:extLst>
          </p:cNvPr>
          <p:cNvSpPr txBox="1"/>
          <p:nvPr/>
        </p:nvSpPr>
        <p:spPr>
          <a:xfrm>
            <a:off x="838200" y="1027906"/>
            <a:ext cx="1061398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/>
          </a:p>
          <a:p>
            <a:r>
              <a:rPr lang="es-ES" b="1" dirty="0"/>
              <a:t>4. Implementación</a:t>
            </a:r>
          </a:p>
          <a:p>
            <a:endParaRPr lang="es-ES" dirty="0"/>
          </a:p>
          <a:p>
            <a:r>
              <a:rPr lang="es-ES" dirty="0"/>
              <a:t>Aquí debes explicar cómo se podría poner en marcha el sistema propuesto.</a:t>
            </a:r>
          </a:p>
          <a:p>
            <a:r>
              <a:rPr lang="es-ES" dirty="0"/>
              <a:t>La idea es mostrar un proceso lógico de adopción de la tecnología.</a:t>
            </a:r>
          </a:p>
          <a:p>
            <a:endParaRPr lang="es-ES" dirty="0"/>
          </a:p>
          <a:p>
            <a:r>
              <a:rPr lang="es-ES" b="1" dirty="0"/>
              <a:t>5. Resultados esperados</a:t>
            </a:r>
          </a:p>
          <a:p>
            <a:endParaRPr lang="es-ES" dirty="0"/>
          </a:p>
          <a:p>
            <a:r>
              <a:rPr lang="es-ES" dirty="0"/>
              <a:t>En este bloque debes reflexionar sobre qué mejoras podría generar la implementación de IA.</a:t>
            </a:r>
          </a:p>
          <a:p>
            <a:r>
              <a:rPr lang="es-ES" dirty="0"/>
              <a:t>No es necesario realizar cálculos exactos, pero sí explicar de forma razonada el impacto esperado.</a:t>
            </a:r>
            <a:br>
              <a:rPr lang="es-ES" dirty="0"/>
            </a:br>
            <a:endParaRPr lang="es-ES" b="1" dirty="0"/>
          </a:p>
          <a:p>
            <a:r>
              <a:rPr lang="es-ES" b="1" dirty="0"/>
              <a:t>6. Conclusiones</a:t>
            </a:r>
          </a:p>
          <a:p>
            <a:endParaRPr lang="es-ES" dirty="0"/>
          </a:p>
          <a:p>
            <a:r>
              <a:rPr lang="es-ES" dirty="0"/>
              <a:t>La conclusión debe mostrar la idea principal del proyecto y el valor de aplicar inteligencia artificial en el trabajo del profesional.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2044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93EAA-DF3C-F744-61E0-946B04ADB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65359-1BB9-D8AA-CE1A-6029D876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IMPLEMENTACION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CDF761-FABE-10FB-F406-E06AFEC7DE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17730660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AEDC0-6748-ACBF-898C-1B50A5D1B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BB88D-6A96-4CDC-0812-C062EB97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Plan de implementación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C106552-DAE6-A5FA-E1A4-77DD854D2EF8}"/>
              </a:ext>
            </a:extLst>
          </p:cNvPr>
          <p:cNvSpPr txBox="1"/>
          <p:nvPr/>
        </p:nvSpPr>
        <p:spPr>
          <a:xfrm>
            <a:off x="838199" y="1027906"/>
            <a:ext cx="106412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Etapas para implantar el sistema IA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3896A3-97C9-F11A-0429-FDE8158C849E}"/>
              </a:ext>
            </a:extLst>
          </p:cNvPr>
          <p:cNvSpPr txBox="1"/>
          <p:nvPr/>
        </p:nvSpPr>
        <p:spPr>
          <a:xfrm>
            <a:off x="838199" y="1752242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Prioridades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Calendario</a:t>
            </a:r>
          </a:p>
        </p:txBody>
      </p:sp>
    </p:spTree>
    <p:extLst>
      <p:ext uri="{BB962C8B-B14F-4D97-AF65-F5344CB8AC3E}">
        <p14:creationId xmlns:p14="http://schemas.microsoft.com/office/powerpoint/2010/main" val="31401701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D5A08-18A3-6B86-09C9-9490861DE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AF8DC-6466-F10E-FAA8-4BD6E840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1: Diagnostico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Identificación detallada de procesos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F61FE1-F346-31D2-9C77-6D1E4B54A1E9}"/>
              </a:ext>
            </a:extLst>
          </p:cNvPr>
          <p:cNvSpPr txBox="1"/>
          <p:nvPr/>
        </p:nvSpPr>
        <p:spPr>
          <a:xfrm>
            <a:off x="838200" y="2233875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Auditoria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Análisis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oportunidades</a:t>
            </a:r>
          </a:p>
        </p:txBody>
      </p:sp>
    </p:spTree>
    <p:extLst>
      <p:ext uri="{BB962C8B-B14F-4D97-AF65-F5344CB8AC3E}">
        <p14:creationId xmlns:p14="http://schemas.microsoft.com/office/powerpoint/2010/main" val="7248802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9D7F8-8AF8-066E-1515-5C98A7E2A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200C6-A6F4-C53A-1CCA-73FB606EC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2: Diseño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Definición de automatizaciones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A32910-318C-3325-DCB7-42E41F0DB0DB}"/>
              </a:ext>
            </a:extLst>
          </p:cNvPr>
          <p:cNvSpPr txBox="1"/>
          <p:nvPr/>
        </p:nvSpPr>
        <p:spPr>
          <a:xfrm>
            <a:off x="838200" y="2233875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Herramientas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Integraciones</a:t>
            </a:r>
          </a:p>
        </p:txBody>
      </p:sp>
    </p:spTree>
    <p:extLst>
      <p:ext uri="{BB962C8B-B14F-4D97-AF65-F5344CB8AC3E}">
        <p14:creationId xmlns:p14="http://schemas.microsoft.com/office/powerpoint/2010/main" val="685097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CDB4A-D807-DC6A-48D5-23EE18A22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3A4FAD-FA0A-B418-D25B-84FC556A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3: Implementación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Configuración de herramientas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F994C21-FCBE-C0E7-481A-1BEC6C1E033D}"/>
              </a:ext>
            </a:extLst>
          </p:cNvPr>
          <p:cNvSpPr txBox="1"/>
          <p:nvPr/>
        </p:nvSpPr>
        <p:spPr>
          <a:xfrm>
            <a:off x="838200" y="2233875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Instalación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Pruebas</a:t>
            </a:r>
          </a:p>
        </p:txBody>
      </p:sp>
    </p:spTree>
    <p:extLst>
      <p:ext uri="{BB962C8B-B14F-4D97-AF65-F5344CB8AC3E}">
        <p14:creationId xmlns:p14="http://schemas.microsoft.com/office/powerpoint/2010/main" val="17730760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DB28E-B73A-1C95-C129-C41F1E690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9E2C5-8547-7C0A-F69B-2371CC7A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4: Optimización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Ajustes tras la implementación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77FEA5-0C92-2704-C0F1-805B7603ACDA}"/>
              </a:ext>
            </a:extLst>
          </p:cNvPr>
          <p:cNvSpPr txBox="1"/>
          <p:nvPr/>
        </p:nvSpPr>
        <p:spPr>
          <a:xfrm>
            <a:off x="838200" y="2233875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Mejora de procesos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Ajuste automatizaciones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9136258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3EFDD-2C51-1126-E4B2-615E58957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04A8F-9CB5-137B-421D-0619B8A64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RESULTADOS ESPERADOS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9D0EB0-5FAC-D5B5-BA6C-9DF3A7C1C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42904840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44D8D-2840-70DB-A4E6-F7AA7B410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75758-C8D3-7B23-010F-7D9B70E43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Impacto en productividad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Mejora de la eficiencia del negocio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521105-EEBB-D787-747E-EF822DAF5FC0}"/>
              </a:ext>
            </a:extLst>
          </p:cNvPr>
          <p:cNvSpPr txBox="1"/>
          <p:nvPr/>
        </p:nvSpPr>
        <p:spPr>
          <a:xfrm>
            <a:off x="838200" y="1876890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Tiempo ahorrado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Tareas eliminadas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Optimización</a:t>
            </a:r>
          </a:p>
        </p:txBody>
      </p:sp>
    </p:spTree>
    <p:extLst>
      <p:ext uri="{BB962C8B-B14F-4D97-AF65-F5344CB8AC3E}">
        <p14:creationId xmlns:p14="http://schemas.microsoft.com/office/powerpoint/2010/main" val="5050013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D138-8FEF-447D-FCFC-7E6AB22F3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6E620-9344-4D3C-A510-CC6CD6EB3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Impacto económico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Ingresos o reducción de costes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6F00D64-C078-0D19-9502-F81253F47B06}"/>
              </a:ext>
            </a:extLst>
          </p:cNvPr>
          <p:cNvSpPr txBox="1"/>
          <p:nvPr/>
        </p:nvSpPr>
        <p:spPr>
          <a:xfrm>
            <a:off x="838200" y="1876890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Reducción de costes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Incremento facturación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ROI</a:t>
            </a:r>
          </a:p>
        </p:txBody>
      </p:sp>
    </p:spTree>
    <p:extLst>
      <p:ext uri="{BB962C8B-B14F-4D97-AF65-F5344CB8AC3E}">
        <p14:creationId xmlns:p14="http://schemas.microsoft.com/office/powerpoint/2010/main" val="7953352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C078F-6909-6E50-3E01-CA55CD858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B6252-4430-50DE-E646-73F9235A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Impacto en calidad del servicio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Mejora en experiencia del cliente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57AED21-75C6-1429-4224-E678695B9FC0}"/>
              </a:ext>
            </a:extLst>
          </p:cNvPr>
          <p:cNvSpPr txBox="1"/>
          <p:nvPr/>
        </p:nvSpPr>
        <p:spPr>
          <a:xfrm>
            <a:off x="838200" y="1876890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Respuesta rápida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Personalización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Mejor servicio</a:t>
            </a:r>
          </a:p>
        </p:txBody>
      </p:sp>
    </p:spTree>
    <p:extLst>
      <p:ext uri="{BB962C8B-B14F-4D97-AF65-F5344CB8AC3E}">
        <p14:creationId xmlns:p14="http://schemas.microsoft.com/office/powerpoint/2010/main" val="36276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Sector:</a:t>
            </a:r>
          </a:p>
          <a:p>
            <a:pPr marL="0" indent="0">
              <a:buNone/>
            </a:pPr>
            <a:br>
              <a:rPr lang="es-ES" dirty="0"/>
            </a:br>
            <a:r>
              <a:rPr lang="es-ES" b="1" dirty="0"/>
              <a:t>Empresa:</a:t>
            </a:r>
            <a:r>
              <a:rPr lang="es-ES" dirty="0"/>
              <a:t>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57889-FA53-3910-2621-2E680F9A7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BD819-F16A-CEDD-73D3-B5FBC5C14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ROADMAP A 90 DIAS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B7CE7E-9919-AC5C-C284-6A61BF06C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6</a:t>
            </a:r>
          </a:p>
        </p:txBody>
      </p:sp>
    </p:spTree>
    <p:extLst>
      <p:ext uri="{BB962C8B-B14F-4D97-AF65-F5344CB8AC3E}">
        <p14:creationId xmlns:p14="http://schemas.microsoft.com/office/powerpoint/2010/main" val="4754759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F86C5-1548-9447-50ED-F374B4299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6FF25-F85C-EFCA-1031-32365D7C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1: EXPLORACION</a:t>
            </a:r>
            <a:br>
              <a:rPr lang="es-ES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F70AE2-C883-5EEF-A0B0-C323BF94E877}"/>
              </a:ext>
            </a:extLst>
          </p:cNvPr>
          <p:cNvSpPr txBox="1"/>
          <p:nvPr/>
        </p:nvSpPr>
        <p:spPr>
          <a:xfrm>
            <a:off x="969287" y="1613849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436116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6B848-94C5-BD30-21BF-D62F9C713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3964D-C171-B62F-7F2A-5F03A06E7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2: IMPLEMENTACION PILOTO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B14A34-8172-50D3-B7F9-EBF91C5BE0F5}"/>
              </a:ext>
            </a:extLst>
          </p:cNvPr>
          <p:cNvSpPr txBox="1"/>
          <p:nvPr/>
        </p:nvSpPr>
        <p:spPr>
          <a:xfrm>
            <a:off x="838200" y="1922194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9301032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D5910-A21A-728E-6C2B-FBA186AEA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A556C7-E12B-9892-BF8C-23018C804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3: INTEGRACION ESTRUCTURAL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EBF0EB-B2BD-9527-7FE8-B0A39DB7FC92}"/>
              </a:ext>
            </a:extLst>
          </p:cNvPr>
          <p:cNvSpPr txBox="1"/>
          <p:nvPr/>
        </p:nvSpPr>
        <p:spPr>
          <a:xfrm>
            <a:off x="838200" y="1690688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0723840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4F5B-99C8-3054-1627-ED49EADCD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AA538-DE0B-890D-BA5C-C9EDF90DE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4: EVOLUCIÓN Y CONCLUSIONES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A21E43-8494-EE1D-2432-C87227467484}"/>
              </a:ext>
            </a:extLst>
          </p:cNvPr>
          <p:cNvSpPr txBox="1"/>
          <p:nvPr/>
        </p:nvSpPr>
        <p:spPr>
          <a:xfrm>
            <a:off x="838200" y="184776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29464752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3B373-3D6E-0A53-EC17-8B47E5FAF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23CD7-54D5-6EAD-7DF7-C8F5FC3B8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CONCLUSIONES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BD4725-32FF-C60D-3F3A-D9B3A16BA2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7</a:t>
            </a:r>
          </a:p>
        </p:txBody>
      </p:sp>
    </p:spTree>
    <p:extLst>
      <p:ext uri="{BB962C8B-B14F-4D97-AF65-F5344CB8AC3E}">
        <p14:creationId xmlns:p14="http://schemas.microsoft.com/office/powerpoint/2010/main" val="332922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A56CE-E622-6C5D-F84C-3F6E3EE26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DD927-0418-4BB9-FEDC-525D8C18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Beneficios principales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Principales ventajas de la IA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5E9976A-92CC-8F99-653B-7D01F1EC944E}"/>
              </a:ext>
            </a:extLst>
          </p:cNvPr>
          <p:cNvSpPr txBox="1"/>
          <p:nvPr/>
        </p:nvSpPr>
        <p:spPr>
          <a:xfrm>
            <a:off x="838200" y="2145114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Eficiencia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Innovación</a:t>
            </a:r>
          </a:p>
        </p:txBody>
      </p:sp>
    </p:spTree>
    <p:extLst>
      <p:ext uri="{BB962C8B-B14F-4D97-AF65-F5344CB8AC3E}">
        <p14:creationId xmlns:p14="http://schemas.microsoft.com/office/powerpoint/2010/main" val="28091155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2AE33-C825-60FB-7A96-CD08AF576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B723E-6698-3CF2-7DC0-E9CBD93D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Limitaciones del proyecto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Delimitar aspectos limitantes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24861-1FE7-93C2-1195-F1D62D44E5DD}"/>
              </a:ext>
            </a:extLst>
          </p:cNvPr>
          <p:cNvSpPr txBox="1"/>
          <p:nvPr/>
        </p:nvSpPr>
        <p:spPr>
          <a:xfrm>
            <a:off x="838200" y="2145114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Adaptación</a:t>
            </a:r>
          </a:p>
        </p:txBody>
      </p:sp>
    </p:spTree>
    <p:extLst>
      <p:ext uri="{BB962C8B-B14F-4D97-AF65-F5344CB8AC3E}">
        <p14:creationId xmlns:p14="http://schemas.microsoft.com/office/powerpoint/2010/main" val="128510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CONTEXTO PROFESIONAL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1275E-25E3-4CD1-47DB-1942CEBD1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Sector de actividad </a:t>
            </a:r>
            <a:br>
              <a:rPr lang="es-ES" b="1" dirty="0"/>
            </a:br>
            <a:r>
              <a:rPr lang="es-ES" sz="2700" dirty="0">
                <a:solidFill>
                  <a:schemeClr val="bg2">
                    <a:lumMod val="90000"/>
                  </a:schemeClr>
                </a:solidFill>
              </a:rPr>
              <a:t>El contexto sectorial determina las oportunidades reales de aplicación de IA.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1E340C-6EF6-CC49-2D15-D16D940543FC}"/>
              </a:ext>
            </a:extLst>
          </p:cNvPr>
          <p:cNvSpPr txBox="1"/>
          <p:nvPr/>
        </p:nvSpPr>
        <p:spPr>
          <a:xfrm>
            <a:off x="838200" y="5263005"/>
            <a:ext cx="105926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F591945-02D4-80BF-3852-DCD03F00439F}"/>
              </a:ext>
            </a:extLst>
          </p:cNvPr>
          <p:cNvSpPr txBox="1"/>
          <p:nvPr/>
        </p:nvSpPr>
        <p:spPr>
          <a:xfrm>
            <a:off x="838200" y="2339816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Tipo de sector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Características generales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Tendencias principales</a:t>
            </a:r>
          </a:p>
        </p:txBody>
      </p:sp>
    </p:spTree>
    <p:extLst>
      <p:ext uri="{BB962C8B-B14F-4D97-AF65-F5344CB8AC3E}">
        <p14:creationId xmlns:p14="http://schemas.microsoft.com/office/powerpoint/2010/main" val="278768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E565A-E84E-7180-1129-0A3717545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C3AC7-868A-6A48-4BFC-43726759F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472" y="238102"/>
            <a:ext cx="10515600" cy="1325563"/>
          </a:xfrm>
        </p:spPr>
        <p:txBody>
          <a:bodyPr>
            <a:normAutofit/>
          </a:bodyPr>
          <a:lstStyle/>
          <a:p>
            <a:r>
              <a:rPr lang="es-ES" b="1" dirty="0"/>
              <a:t>Características del sector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Factores que definen el funcionamiento de tu sector</a:t>
            </a: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1EA0EC1-FFC6-B72F-B512-758C042C87C7}"/>
              </a:ext>
            </a:extLst>
          </p:cNvPr>
          <p:cNvSpPr txBox="1"/>
          <p:nvPr/>
        </p:nvSpPr>
        <p:spPr>
          <a:xfrm>
            <a:off x="1036320" y="2690336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Nivel de digitalización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Competencia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Barreras de entrada</a:t>
            </a:r>
          </a:p>
        </p:txBody>
      </p:sp>
    </p:spTree>
    <p:extLst>
      <p:ext uri="{BB962C8B-B14F-4D97-AF65-F5344CB8AC3E}">
        <p14:creationId xmlns:p14="http://schemas.microsoft.com/office/powerpoint/2010/main" val="2142012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DDBE1-5BC8-76C8-BEFF-006AB4A43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BB1055-2114-FE71-46BE-E9657D9DC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9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Tamaño del mercado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Dimensión del mercado en el que operas (estimado)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99AC59-8344-4B33-9C53-482BEAE58330}"/>
              </a:ext>
            </a:extLst>
          </p:cNvPr>
          <p:cNvSpPr txBox="1"/>
          <p:nvPr/>
        </p:nvSpPr>
        <p:spPr>
          <a:xfrm>
            <a:off x="987056" y="2907088"/>
            <a:ext cx="979435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Volumen de mercado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Crecimiento del sector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Oportunidades de negocio</a:t>
            </a:r>
          </a:p>
        </p:txBody>
      </p:sp>
    </p:spTree>
    <p:extLst>
      <p:ext uri="{BB962C8B-B14F-4D97-AF65-F5344CB8AC3E}">
        <p14:creationId xmlns:p14="http://schemas.microsoft.com/office/powerpoint/2010/main" val="33129327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01AF2327-6355-4D3F-8C09-3C3F89F63CB8}"/>
</file>

<file path=customXml/itemProps2.xml><?xml version="1.0" encoding="utf-8"?>
<ds:datastoreItem xmlns:ds="http://schemas.openxmlformats.org/officeDocument/2006/customXml" ds:itemID="{880433CD-DA09-423A-B168-E32B3633364D}"/>
</file>

<file path=customXml/itemProps3.xml><?xml version="1.0" encoding="utf-8"?>
<ds:datastoreItem xmlns:ds="http://schemas.openxmlformats.org/officeDocument/2006/customXml" ds:itemID="{B776D44F-400A-4405-B7EC-148466E81EB7}"/>
</file>

<file path=docProps/app.xml><?xml version="1.0" encoding="utf-8"?>
<Properties xmlns="http://schemas.openxmlformats.org/officeDocument/2006/extended-properties" xmlns:vt="http://schemas.openxmlformats.org/officeDocument/2006/docPropsVTypes">
  <TotalTime>5504</TotalTime>
  <Words>1088</Words>
  <Application>Microsoft Macintosh PowerPoint</Application>
  <PresentationFormat>Panorámica</PresentationFormat>
  <Paragraphs>308</Paragraphs>
  <Slides>57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57</vt:i4>
      </vt:variant>
    </vt:vector>
  </HeadingPairs>
  <TitlesOfParts>
    <vt:vector size="62" baseType="lpstr">
      <vt:lpstr>Aptos</vt:lpstr>
      <vt:lpstr>Aptos Display</vt:lpstr>
      <vt:lpstr>Arial</vt:lpstr>
      <vt:lpstr>Lato</vt:lpstr>
      <vt:lpstr>Tema de Office</vt:lpstr>
      <vt:lpstr>PROYECTO APLICADO </vt:lpstr>
      <vt:lpstr>Guía para hacer este proyecto</vt:lpstr>
      <vt:lpstr>Guía para hacer este proyecto (II)</vt:lpstr>
      <vt:lpstr>Guía para hacer este proyecto (III)</vt:lpstr>
      <vt:lpstr>DATOS INICIALES</vt:lpstr>
      <vt:lpstr>CONTEXTO PROFESIONAL</vt:lpstr>
      <vt:lpstr>Sector de actividad  El contexto sectorial determina las oportunidades reales de aplicación de IA.</vt:lpstr>
      <vt:lpstr>Características del sector Factores que definen el funcionamiento de tu sector</vt:lpstr>
      <vt:lpstr>Tamaño del mercado Dimensión del mercado en el que operas (estimado) </vt:lpstr>
      <vt:lpstr>Describe tu empresa /negocio Desarrolla el perfil de tu negocio </vt:lpstr>
      <vt:lpstr>Perfil del cliente objetivo Define a tu cliente, sus características </vt:lpstr>
      <vt:lpstr>Propuesta de valor ¿Qué te diferencia? </vt:lpstr>
      <vt:lpstr>Modelo de ingresos Cómo generas ingresos </vt:lpstr>
      <vt:lpstr>Servicios ofrecidos Define tus productos o servicios </vt:lpstr>
      <vt:lpstr>Principales retos Problemas o desafíos actuales </vt:lpstr>
      <vt:lpstr>Tu competencia Tipos de competidores </vt:lpstr>
      <vt:lpstr>Nivel digital actual Establece tu grado de digitalización del negocio </vt:lpstr>
      <vt:lpstr>DIAGNOSTICO OPERATIVO</vt:lpstr>
      <vt:lpstr>Jornada tipo Describe tu día habitual </vt:lpstr>
      <vt:lpstr>Distribución del tiempo Cómo repartes tu tiempo </vt:lpstr>
      <vt:lpstr>Tareas administrativas Actividades relacionadas con gestión del negocio.</vt:lpstr>
      <vt:lpstr>Tareas comerciales Actividades destinadas a captar o mantener clientes</vt:lpstr>
      <vt:lpstr>Tareas estratégicas Actividades relacionadas con crecimiento del negocio</vt:lpstr>
      <vt:lpstr>Tareas repetitivas Procesos que se repiten frecuentemente</vt:lpstr>
      <vt:lpstr>Cuellos de botella Puntos del proceso donde se generan retrasos</vt:lpstr>
      <vt:lpstr>Pérdidas de tiempo Actividades poco productivas </vt:lpstr>
      <vt:lpstr>Procesos no digitalizados Tareas manuales </vt:lpstr>
      <vt:lpstr>Coste oculto en horas Estimación de tiempo que se pierde </vt:lpstr>
      <vt:lpstr>DISEÑO DEL SISTEMA IA</vt:lpstr>
      <vt:lpstr>Objetivos de mejora </vt:lpstr>
      <vt:lpstr>Principios del sistema IA </vt:lpstr>
      <vt:lpstr>Áreas donde aplicar IA </vt:lpstr>
      <vt:lpstr>Arquitectura del sistema </vt:lpstr>
      <vt:lpstr>Automatización administrativa </vt:lpstr>
      <vt:lpstr>Automatización comercial</vt:lpstr>
      <vt:lpstr>Automatización de atención al cliente</vt:lpstr>
      <vt:lpstr>Automatización de contenidos</vt:lpstr>
      <vt:lpstr>Automatización de análisis</vt:lpstr>
      <vt:lpstr>Integración de herramientas</vt:lpstr>
      <vt:lpstr>IMPLEMENTACION</vt:lpstr>
      <vt:lpstr>Plan de implementación </vt:lpstr>
      <vt:lpstr>Fase 1: Diagnostico Identificación detallada de procesos</vt:lpstr>
      <vt:lpstr>Fase 2: Diseño Definición de automatizaciones</vt:lpstr>
      <vt:lpstr>Fase 3: Implementación Configuración de herramientas</vt:lpstr>
      <vt:lpstr>Fase 4: Optimización Ajustes tras la implementación</vt:lpstr>
      <vt:lpstr>RESULTADOS ESPERADOS</vt:lpstr>
      <vt:lpstr>Impacto en productividad Mejora de la eficiencia del negocio </vt:lpstr>
      <vt:lpstr>Impacto económico Ingresos o reducción de costes </vt:lpstr>
      <vt:lpstr>Impacto en calidad del servicio Mejora en experiencia del cliente </vt:lpstr>
      <vt:lpstr>ROADMAP A 90 DIAS</vt:lpstr>
      <vt:lpstr>FASE 1: EXPLORACION </vt:lpstr>
      <vt:lpstr>FASE 2: IMPLEMENTACION PILOTO</vt:lpstr>
      <vt:lpstr>FASE 3: INTEGRACION ESTRUCTURAL</vt:lpstr>
      <vt:lpstr>FASE 4: EVOLUCIÓN Y CONCLUSIONES</vt:lpstr>
      <vt:lpstr>CONCLUSIONES</vt:lpstr>
      <vt:lpstr>Beneficios principales Principales ventajas de la IA</vt:lpstr>
      <vt:lpstr>Limitaciones del proyecto Delimitar aspectos limitantes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Sergio Montes Mas</dc:creator>
  <cp:lastModifiedBy>Sergio Montes Mas</cp:lastModifiedBy>
  <cp:revision>5</cp:revision>
  <dcterms:created xsi:type="dcterms:W3CDTF">2026-03-02T14:30:26Z</dcterms:created>
  <dcterms:modified xsi:type="dcterms:W3CDTF">2026-03-09T15:39:21Z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