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316" r:id="rId2"/>
    <p:sldId id="317" r:id="rId3"/>
    <p:sldId id="318" r:id="rId4"/>
    <p:sldId id="345" r:id="rId5"/>
    <p:sldId id="346" r:id="rId6"/>
    <p:sldId id="257" r:id="rId7"/>
    <p:sldId id="258" r:id="rId8"/>
    <p:sldId id="347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34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349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350" r:id="rId47"/>
    <p:sldId id="296" r:id="rId48"/>
    <p:sldId id="297" r:id="rId49"/>
    <p:sldId id="298" r:id="rId50"/>
    <p:sldId id="299" r:id="rId51"/>
    <p:sldId id="300" r:id="rId52"/>
    <p:sldId id="303" r:id="rId53"/>
    <p:sldId id="351" r:id="rId54"/>
    <p:sldId id="306" r:id="rId55"/>
    <p:sldId id="307" r:id="rId56"/>
    <p:sldId id="308" r:id="rId57"/>
    <p:sldId id="310" r:id="rId58"/>
    <p:sldId id="312" r:id="rId59"/>
    <p:sldId id="313" r:id="rId60"/>
    <p:sldId id="314" r:id="rId61"/>
    <p:sldId id="315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/>
    <p:restoredTop sz="94752"/>
  </p:normalViewPr>
  <p:slideViewPr>
    <p:cSldViewPr snapToGrid="0" snapToObjects="1">
      <p:cViewPr varScale="1">
        <p:scale>
          <a:sx n="112" d="100"/>
          <a:sy n="112" d="100"/>
        </p:scale>
        <p:origin x="224" y="2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6BAA1-C63E-E84A-92E2-22C0FCFAA1E5}" type="datetimeFigureOut">
              <a:rPr lang="es-ES" smtClean="0"/>
              <a:t>8/3/26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93272-75EA-A941-ADAA-E903B2E73F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90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594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CC53F-9880-3754-216C-B6590661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A06B7B2-2A96-684D-A08C-8A70D1F985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95AA2C9-858C-2571-B8EC-1C6B54F70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1A9D6D-6A23-CF7D-A04D-522E1E488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42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968CB26-26B7-5BD1-29A9-A830FCE9AC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97126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/>
          </a:bodyPr>
          <a:lstStyle/>
          <a:p>
            <a:pPr algn="l"/>
            <a:r>
              <a:rPr lang="es-ES" sz="2400" b="1" dirty="0">
                <a:solidFill>
                  <a:schemeClr val="tx1"/>
                </a:solidFill>
              </a:rPr>
              <a:t>Nombre alumno:</a:t>
            </a:r>
          </a:p>
          <a:p>
            <a:pPr algn="l"/>
            <a:r>
              <a:rPr lang="es-ES" sz="2400" b="1" dirty="0">
                <a:solidFill>
                  <a:schemeClr val="tx1"/>
                </a:solidFill>
              </a:rPr>
              <a:t>DNI: </a:t>
            </a:r>
          </a:p>
          <a:p>
            <a:pPr algn="l"/>
            <a:r>
              <a:rPr lang="es-ES" sz="2400" b="1" dirty="0">
                <a:solidFill>
                  <a:schemeClr val="tx1"/>
                </a:solidFill>
              </a:rPr>
              <a:t>Edición: </a:t>
            </a:r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956391" y="1490008"/>
            <a:ext cx="79531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/>
              <a:t>AUTOMATIZACION INTELIGENTE DE PROCESOS PARA AUTONOMOS Y MICROEMPRESAS OPTIMIZADAS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698166"/>
            <a:ext cx="73311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000" b="0" i="0" dirty="0" err="1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000" b="0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0000"/>
                </a:solidFill>
              </a:rPr>
              <a:t>TAMAÑO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rgbClr val="000000"/>
                </a:solidFill>
              </a:rPr>
              <a:t>	</a:t>
            </a:r>
            <a:r>
              <a:rPr lang="es-ES" dirty="0"/>
              <a:t>• Número de empleados</a:t>
            </a:r>
            <a:br>
              <a:rPr lang="es-ES" dirty="0"/>
            </a:br>
            <a:r>
              <a:rPr lang="es-ES" dirty="0"/>
              <a:t>• Autónomos / colaboradores</a:t>
            </a:r>
            <a:br>
              <a:rPr lang="es-ES" dirty="0"/>
            </a:br>
            <a:r>
              <a:rPr lang="es-ES" dirty="0"/>
              <a:t>• Departamentos</a:t>
            </a:r>
          </a:p>
          <a:p>
            <a:r>
              <a:rPr lang="es-ES" dirty="0"/>
              <a:t>Clasificación:</a:t>
            </a:r>
          </a:p>
          <a:p>
            <a:r>
              <a:rPr lang="es-ES" dirty="0"/>
              <a:t>	• Autónomo</a:t>
            </a:r>
            <a:br>
              <a:rPr lang="es-ES" dirty="0"/>
            </a:br>
            <a:r>
              <a:rPr lang="es-ES" dirty="0"/>
              <a:t>• Microempresa</a:t>
            </a:r>
            <a:br>
              <a:rPr lang="es-ES" dirty="0"/>
            </a:br>
            <a:r>
              <a:rPr lang="es-ES" dirty="0"/>
              <a:t>• Pequeña empresa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ESTRUCTURA ORGANIZATIVA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0" dirty="0">
                <a:solidFill>
                  <a:srgbClr val="000000"/>
                </a:solidFill>
              </a:rPr>
              <a:t>• </a:t>
            </a:r>
            <a:r>
              <a:rPr lang="es-ES" b="0" dirty="0">
                <a:solidFill>
                  <a:srgbClr val="000000"/>
                </a:solidFill>
              </a:rPr>
              <a:t>Organigrama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PROCESOS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b="0" dirty="0">
                <a:solidFill>
                  <a:srgbClr val="000000"/>
                </a:solidFill>
              </a:rPr>
              <a:t>	</a:t>
            </a:r>
            <a:r>
              <a:rPr b="0" dirty="0">
                <a:solidFill>
                  <a:srgbClr val="000000"/>
                </a:solidFill>
              </a:rPr>
              <a:t>• </a:t>
            </a:r>
            <a:r>
              <a:rPr lang="es-ES" dirty="0"/>
              <a:t>Captación clientes</a:t>
            </a:r>
            <a:br>
              <a:rPr lang="es-ES" dirty="0"/>
            </a:br>
            <a:r>
              <a:rPr lang="es-ES" dirty="0"/>
              <a:t>• Gestión pedidos</a:t>
            </a:r>
            <a:br>
              <a:rPr lang="es-ES" dirty="0"/>
            </a:br>
            <a:r>
              <a:rPr lang="es-ES" dirty="0"/>
              <a:t>• Facturación</a:t>
            </a:r>
            <a:br>
              <a:rPr lang="es-ES" dirty="0"/>
            </a:br>
            <a:r>
              <a:rPr lang="es-ES" dirty="0"/>
              <a:t>• Atención cliente</a:t>
            </a:r>
            <a:br>
              <a:rPr lang="es-ES" dirty="0"/>
            </a:br>
            <a:r>
              <a:rPr lang="es-ES" dirty="0"/>
              <a:t>• Gestión proveedores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FACTURACIÓN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Facturación anual</a:t>
            </a:r>
            <a:br>
              <a:rPr lang="es-ES" dirty="0"/>
            </a:br>
            <a:r>
              <a:rPr lang="es-ES" dirty="0"/>
              <a:t>• Ticket medio</a:t>
            </a:r>
            <a:br>
              <a:rPr lang="es-ES" dirty="0"/>
            </a:br>
            <a:r>
              <a:rPr lang="es-ES" dirty="0"/>
              <a:t>• Número de clientes</a:t>
            </a:r>
            <a:br>
              <a:rPr lang="es-ES" dirty="0"/>
            </a:br>
            <a:r>
              <a:rPr lang="es-ES" dirty="0"/>
              <a:t>• Crecimiento anual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COSTES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Personal</a:t>
            </a:r>
            <a:br>
              <a:rPr lang="es-ES" dirty="0"/>
            </a:br>
            <a:r>
              <a:rPr lang="es-ES" dirty="0"/>
              <a:t>• Marketing</a:t>
            </a:r>
            <a:br>
              <a:rPr lang="es-ES" dirty="0"/>
            </a:br>
            <a:r>
              <a:rPr lang="es-ES" dirty="0"/>
              <a:t>• Operaciones</a:t>
            </a:r>
            <a:br>
              <a:rPr lang="es-ES" dirty="0"/>
            </a:br>
            <a:r>
              <a:rPr lang="es-ES" dirty="0"/>
              <a:t>• Administración</a:t>
            </a:r>
            <a:br>
              <a:rPr lang="es-ES" dirty="0"/>
            </a:br>
            <a:r>
              <a:rPr lang="es-ES" dirty="0"/>
              <a:t>• Tecnología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PRINCIPALES PROBLEMAS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Procesos manuales</a:t>
            </a:r>
            <a:br>
              <a:rPr lang="es-ES" dirty="0"/>
            </a:br>
            <a:r>
              <a:rPr lang="es-ES" dirty="0"/>
              <a:t>• Retrasos administrativos</a:t>
            </a:r>
            <a:br>
              <a:rPr lang="es-ES" dirty="0"/>
            </a:br>
            <a:r>
              <a:rPr lang="es-ES" dirty="0"/>
              <a:t>• Errores humanos</a:t>
            </a:r>
            <a:br>
              <a:rPr lang="es-ES" dirty="0"/>
            </a:br>
            <a:r>
              <a:rPr lang="es-ES" dirty="0"/>
              <a:t>• Falta de información centralizada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DEPENDENCIA DEL DUEÑO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Indicadores:</a:t>
            </a:r>
          </a:p>
          <a:p>
            <a:r>
              <a:rPr lang="es-ES" dirty="0"/>
              <a:t>	• Decisiones centralizadas</a:t>
            </a:r>
            <a:br>
              <a:rPr lang="es-ES" dirty="0"/>
            </a:br>
            <a:r>
              <a:rPr lang="es-ES" dirty="0"/>
              <a:t>• Procesos no documentados</a:t>
            </a:r>
            <a:br>
              <a:rPr lang="es-ES" dirty="0"/>
            </a:br>
            <a:r>
              <a:rPr lang="es-ES" dirty="0"/>
              <a:t>• Falta de delegación</a:t>
            </a:r>
            <a:br>
              <a:rPr lang="es-ES" dirty="0"/>
            </a:br>
            <a:r>
              <a:rPr lang="es-ES" dirty="0"/>
              <a:t>• Control manual de tareas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NIVEL DIGITAL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Ejemplo:</a:t>
            </a:r>
          </a:p>
          <a:p>
            <a:r>
              <a:rPr lang="es-ES" dirty="0"/>
              <a:t>	• Excel / Google </a:t>
            </a:r>
            <a:r>
              <a:rPr lang="es-ES" dirty="0" err="1"/>
              <a:t>Sheets</a:t>
            </a:r>
            <a:br>
              <a:rPr lang="es-ES" dirty="0"/>
            </a:br>
            <a:r>
              <a:rPr lang="es-ES" dirty="0"/>
              <a:t>• Email</a:t>
            </a:r>
            <a:br>
              <a:rPr lang="es-ES" dirty="0"/>
            </a:br>
            <a:r>
              <a:rPr lang="es-ES" dirty="0"/>
              <a:t>• CRM</a:t>
            </a:r>
            <a:br>
              <a:rPr lang="es-ES" dirty="0"/>
            </a:br>
            <a:r>
              <a:rPr lang="es-ES" dirty="0"/>
              <a:t>• ERP</a:t>
            </a:r>
          </a:p>
          <a:p>
            <a:r>
              <a:rPr lang="es-ES" dirty="0"/>
              <a:t>Evaluación digital:</a:t>
            </a:r>
          </a:p>
          <a:p>
            <a:r>
              <a:rPr lang="es-ES" dirty="0"/>
              <a:t>Bajo / Medio / Alto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RIESGO COMPETITIVO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Amenazas del mercado.</a:t>
            </a:r>
          </a:p>
          <a:p>
            <a:r>
              <a:rPr lang="es-ES" dirty="0"/>
              <a:t>	• Competidores digitales</a:t>
            </a:r>
            <a:br>
              <a:rPr lang="es-ES" dirty="0"/>
            </a:br>
            <a:r>
              <a:rPr lang="es-ES" dirty="0"/>
              <a:t>• Automatización del sector</a:t>
            </a:r>
            <a:br>
              <a:rPr lang="es-ES" dirty="0"/>
            </a:br>
            <a:r>
              <a:rPr lang="es-ES" dirty="0"/>
              <a:t>• Plataformas digitales</a:t>
            </a:r>
          </a:p>
          <a:p>
            <a:r>
              <a:rPr lang="es-ES" dirty="0"/>
              <a:t>Nivel de riesgo:</a:t>
            </a:r>
          </a:p>
          <a:p>
            <a:r>
              <a:rPr lang="es-ES" dirty="0"/>
              <a:t>Bajo / Medio / Alto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MAPEO DE PROCESOS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311242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638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ES" b="0" dirty="0"/>
              <a:t>Este proyecto tiene como objetivo analizar el funcionamiento de un negocio o actividad profesional y diseñar un sistema de mejora basado en herramientas de Inteligencia Artificial y automatización.</a:t>
            </a:r>
          </a:p>
          <a:p>
            <a:pPr marL="0" indent="0">
              <a:buNone/>
            </a:pPr>
            <a:r>
              <a:rPr lang="es-ES" b="0" dirty="0"/>
              <a:t>El trabajo se desarrolla a través de una presentación estructurada en varias secciones. Cada </a:t>
            </a:r>
            <a:r>
              <a:rPr lang="es-ES" b="0" dirty="0" err="1"/>
              <a:t>slide</a:t>
            </a:r>
            <a:r>
              <a:rPr lang="es-ES" b="0" dirty="0"/>
              <a:t> representa un elemento concreto del análisis. No se trata de escribir mucho texto, sino de explicar ideas de forma clara, sintética y visual.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0" u="sng" dirty="0"/>
              <a:t>En cada </a:t>
            </a:r>
            <a:r>
              <a:rPr lang="es-ES" b="0" u="sng" dirty="0" err="1"/>
              <a:t>slide</a:t>
            </a:r>
            <a:r>
              <a:rPr lang="es-ES" b="0" u="sng" dirty="0"/>
              <a:t> encontrarás:</a:t>
            </a:r>
          </a:p>
          <a:p>
            <a:r>
              <a:rPr lang="es-ES" b="0" dirty="0"/>
              <a:t>Título: indica el tema del análisis.</a:t>
            </a:r>
          </a:p>
          <a:p>
            <a:r>
              <a:rPr lang="es-ES" b="0" dirty="0"/>
              <a:t>Subtítulo: orienta sobre el enfoque del contenido.</a:t>
            </a:r>
          </a:p>
          <a:p>
            <a:r>
              <a:rPr lang="es-ES" b="0" dirty="0"/>
              <a:t>Cuerpo del </a:t>
            </a:r>
            <a:r>
              <a:rPr lang="es-ES" b="0" dirty="0" err="1"/>
              <a:t>slide</a:t>
            </a:r>
            <a:r>
              <a:rPr lang="es-ES" b="0" dirty="0"/>
              <a:t>: espacio donde debes incluir los puntos clave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0" u="sng" dirty="0"/>
              <a:t>Se recomienda utilizar:</a:t>
            </a:r>
          </a:p>
          <a:p>
            <a:r>
              <a:rPr lang="es-ES" b="0" dirty="0"/>
              <a:t>frases cortas</a:t>
            </a:r>
          </a:p>
          <a:p>
            <a:r>
              <a:rPr lang="es-ES" b="0" dirty="0"/>
              <a:t>esquemas</a:t>
            </a:r>
          </a:p>
          <a:p>
            <a:r>
              <a:rPr lang="es-ES" b="0" dirty="0"/>
              <a:t>listas de ideas</a:t>
            </a:r>
          </a:p>
          <a:p>
            <a:r>
              <a:rPr lang="es-ES" b="0" dirty="0"/>
              <a:t>diagramas o tablas sencillas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PROCESO SELECCIONADO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Proceso elegido para automatización.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Gestión de pedidos.</a:t>
            </a:r>
          </a:p>
          <a:p>
            <a:r>
              <a:rPr lang="es-ES" dirty="0"/>
              <a:t>Motivo de selección:</a:t>
            </a:r>
          </a:p>
          <a:p>
            <a:r>
              <a:rPr lang="es-ES" dirty="0"/>
              <a:t>	• Alto volumen</a:t>
            </a:r>
            <a:br>
              <a:rPr lang="es-ES" dirty="0"/>
            </a:br>
            <a:r>
              <a:rPr lang="es-ES" dirty="0"/>
              <a:t>• Repetitivo</a:t>
            </a:r>
            <a:br>
              <a:rPr lang="es-ES" dirty="0"/>
            </a:br>
            <a:r>
              <a:rPr lang="es-ES" dirty="0"/>
              <a:t>• Costoso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DIAGRAMA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Flujo actual del proceso.</a:t>
            </a:r>
          </a:p>
          <a:p>
            <a:r>
              <a:rPr lang="es-ES" dirty="0"/>
              <a:t>Cliente – Solicitud - Registro manual – Confirmación - Facturación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TIEMPO MEDIO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Ejemplo:</a:t>
            </a:r>
          </a:p>
          <a:p>
            <a:r>
              <a:rPr lang="es-ES" dirty="0"/>
              <a:t>Registro pedido → 10 minutos</a:t>
            </a:r>
            <a:br>
              <a:rPr lang="es-ES" dirty="0"/>
            </a:br>
            <a:r>
              <a:rPr lang="es-ES" dirty="0"/>
              <a:t>Validación → 5 minutos</a:t>
            </a:r>
            <a:br>
              <a:rPr lang="es-ES" dirty="0"/>
            </a:br>
            <a:r>
              <a:rPr lang="es-ES" dirty="0"/>
              <a:t>Facturación → 8 minutos</a:t>
            </a:r>
          </a:p>
          <a:p>
            <a:r>
              <a:rPr lang="es-ES" dirty="0"/>
              <a:t>Tiempo total: 23 minutos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COSTES ASOCIADOS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Coste operativo del proceso.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Horas administrativas</a:t>
            </a:r>
            <a:br>
              <a:rPr lang="es-ES" dirty="0"/>
            </a:br>
            <a:r>
              <a:rPr lang="es-ES" dirty="0"/>
              <a:t>Coste personal</a:t>
            </a:r>
            <a:br>
              <a:rPr lang="es-ES" dirty="0"/>
            </a:br>
            <a:r>
              <a:rPr lang="es-ES" dirty="0"/>
              <a:t>Costes tecnológicos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ERRORES FRECUENTES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Problemas habituales.</a:t>
            </a:r>
          </a:p>
          <a:p>
            <a:r>
              <a:rPr lang="es-ES" dirty="0"/>
              <a:t>	• Datos incorrectos</a:t>
            </a:r>
            <a:br>
              <a:rPr lang="es-ES" dirty="0"/>
            </a:br>
            <a:r>
              <a:rPr lang="es-ES" dirty="0"/>
              <a:t>• Facturas erróneas</a:t>
            </a:r>
            <a:br>
              <a:rPr lang="es-ES" dirty="0"/>
            </a:br>
            <a:r>
              <a:rPr lang="es-ES" dirty="0"/>
              <a:t>• Pedidos duplicados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rgbClr val="000000"/>
                </a:solidFill>
              </a:rPr>
              <a:t>CUELLOS DE BOTELLA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Puntos donde se ralentiza el proceso.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	• Validación manual</a:t>
            </a:r>
            <a:br>
              <a:rPr lang="es-ES" dirty="0"/>
            </a:br>
            <a:r>
              <a:rPr lang="es-ES" dirty="0"/>
              <a:t>• Falta de información</a:t>
            </a:r>
            <a:br>
              <a:rPr lang="es-ES" dirty="0"/>
            </a:br>
            <a:r>
              <a:rPr lang="es-ES" dirty="0"/>
              <a:t>• Dependencia del responsable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ACTIVIDADES REPETITIVAS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Tareas automatizables.</a:t>
            </a:r>
          </a:p>
          <a:p>
            <a:r>
              <a:rPr lang="es-ES" dirty="0"/>
              <a:t>	• Copiar datos</a:t>
            </a:r>
            <a:br>
              <a:rPr lang="es-ES" dirty="0"/>
            </a:br>
            <a:r>
              <a:rPr lang="es-ES" dirty="0"/>
              <a:t>• Enviar emails</a:t>
            </a:r>
            <a:br>
              <a:rPr lang="es-ES" dirty="0"/>
            </a:br>
            <a:r>
              <a:rPr lang="es-ES" dirty="0"/>
              <a:t>• Generar facturas</a:t>
            </a:r>
            <a:br>
              <a:rPr lang="es-ES" dirty="0"/>
            </a:br>
            <a:r>
              <a:rPr lang="es-ES" dirty="0"/>
              <a:t>• Registrar pedidos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IMPACTO EN CLIENTES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Consecuencias para el cliente.</a:t>
            </a:r>
          </a:p>
          <a:p>
            <a:r>
              <a:rPr lang="es-ES" dirty="0"/>
              <a:t>	• Retrasos</a:t>
            </a:r>
            <a:br>
              <a:rPr lang="es-ES" dirty="0"/>
            </a:br>
            <a:r>
              <a:rPr lang="es-ES" dirty="0"/>
              <a:t>• Falta de respuesta</a:t>
            </a:r>
            <a:br>
              <a:rPr lang="es-ES" dirty="0"/>
            </a:br>
            <a:r>
              <a:rPr lang="es-ES" dirty="0"/>
              <a:t>• Errores de pedido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MÉTRICAS ACTUALES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Indicadores actuales.</a:t>
            </a:r>
          </a:p>
          <a:p>
            <a:r>
              <a:rPr lang="es-ES" dirty="0"/>
              <a:t>	• Tiempo proceso</a:t>
            </a:r>
            <a:br>
              <a:rPr lang="es-ES" dirty="0"/>
            </a:br>
            <a:r>
              <a:rPr lang="es-ES" dirty="0"/>
              <a:t>• Número de errores</a:t>
            </a:r>
            <a:br>
              <a:rPr lang="es-ES" dirty="0"/>
            </a:br>
            <a:r>
              <a:rPr lang="es-ES" dirty="0"/>
              <a:t>• Coste por operación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08756-AC21-299E-D338-06A0124A0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3FFCB-3EC9-A3BA-A275-DBE53BA1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DISEÑO AUTOMATIZACION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92FD41-F025-DA2D-9951-86CCE302FB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150081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 (II)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3A432DD-FA55-C62F-4F3A-9E582E48D325}"/>
              </a:ext>
            </a:extLst>
          </p:cNvPr>
          <p:cNvSpPr txBox="1"/>
          <p:nvPr/>
        </p:nvSpPr>
        <p:spPr>
          <a:xfrm>
            <a:off x="739048" y="1547460"/>
            <a:ext cx="1340348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0" dirty="0"/>
              <a:t>Cómo completar los bloques del proyecto</a:t>
            </a:r>
          </a:p>
          <a:p>
            <a:pPr>
              <a:buNone/>
            </a:pPr>
            <a:endParaRPr lang="es-ES" sz="2000" b="0" dirty="0"/>
          </a:p>
          <a:p>
            <a:r>
              <a:rPr lang="es-ES" sz="2000" b="1" dirty="0"/>
              <a:t>1. Contexto de la empresa</a:t>
            </a:r>
          </a:p>
          <a:p>
            <a:r>
              <a:rPr lang="es-ES" sz="2000" dirty="0"/>
              <a:t>En este bloque debes explicar </a:t>
            </a:r>
            <a:r>
              <a:rPr lang="es-ES" sz="2000" b="1" dirty="0"/>
              <a:t>qué tipo de negocio es, cómo funciona y en qué entorno compite</a:t>
            </a:r>
            <a:r>
              <a:rPr lang="es-ES" sz="2000" dirty="0"/>
              <a:t>.</a:t>
            </a:r>
          </a:p>
          <a:p>
            <a:endParaRPr lang="es-ES" sz="2000" dirty="0"/>
          </a:p>
          <a:p>
            <a:r>
              <a:rPr lang="es-ES" sz="2000" b="1" dirty="0"/>
              <a:t>2. Diagnóstico de procesos</a:t>
            </a:r>
          </a:p>
          <a:p>
            <a:r>
              <a:rPr lang="es-ES" sz="2000" dirty="0"/>
              <a:t>En esta parte debes analizar </a:t>
            </a:r>
            <a:r>
              <a:rPr lang="es-ES" sz="2000" b="1" dirty="0"/>
              <a:t>cómo se realiza actualmente un proceso del negocio</a:t>
            </a:r>
            <a:r>
              <a:rPr lang="es-ES" sz="2000" dirty="0"/>
              <a:t>.</a:t>
            </a:r>
          </a:p>
          <a:p>
            <a:r>
              <a:rPr lang="es-ES" sz="2000" dirty="0"/>
              <a:t>El objetivo es identificar </a:t>
            </a:r>
            <a:r>
              <a:rPr lang="es-ES" sz="2000" b="1" dirty="0"/>
              <a:t>qué partes del trabajo podrían mejorarse mediante automatización o IA</a:t>
            </a:r>
            <a:r>
              <a:rPr lang="es-ES" sz="2000" dirty="0"/>
              <a:t>.</a:t>
            </a:r>
            <a:br>
              <a:rPr lang="es-ES" sz="2000" dirty="0"/>
            </a:br>
            <a:endParaRPr lang="es-ES" sz="2000" dirty="0"/>
          </a:p>
          <a:p>
            <a:r>
              <a:rPr lang="es-ES" sz="2000" b="1" dirty="0"/>
              <a:t>3. Diseño de la automatización</a:t>
            </a:r>
          </a:p>
          <a:p>
            <a:r>
              <a:rPr lang="es-ES" sz="2000" dirty="0"/>
              <a:t>En este bloque debes proponer </a:t>
            </a:r>
            <a:r>
              <a:rPr lang="es-ES" sz="2000" b="1" dirty="0"/>
              <a:t>una mejora del proceso utilizando herramientas digitales o IA</a:t>
            </a:r>
            <a:r>
              <a:rPr lang="es-ES" sz="2000" dirty="0"/>
              <a:t>.</a:t>
            </a:r>
          </a:p>
          <a:p>
            <a:r>
              <a:rPr lang="es-ES" sz="2000" dirty="0"/>
              <a:t>No es necesario utilizar un nivel técnico complejo.</a:t>
            </a:r>
            <a:br>
              <a:rPr lang="es-ES" sz="2000" dirty="0"/>
            </a:br>
            <a:r>
              <a:rPr lang="es-ES" sz="2000" dirty="0"/>
              <a:t>Lo importante es plantear </a:t>
            </a:r>
            <a:r>
              <a:rPr lang="es-ES" sz="2000" b="1" dirty="0"/>
              <a:t>soluciones realistas que ahorren tiempo o reduzcan errores</a:t>
            </a:r>
            <a:r>
              <a:rPr lang="es-ES" sz="2000" dirty="0"/>
              <a:t>.</a:t>
            </a:r>
          </a:p>
          <a:p>
            <a:pPr>
              <a:buNone/>
            </a:pPr>
            <a:br>
              <a:rPr lang="es-ES" sz="1400" dirty="0">
                <a:solidFill>
                  <a:srgbClr val="FF0000"/>
                </a:solidFill>
              </a:rPr>
            </a:br>
            <a:endParaRPr lang="es-E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OBJETIVO REDISEÑO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Objetivos de automatización.</a:t>
            </a:r>
          </a:p>
          <a:p>
            <a:r>
              <a:rPr lang="es-ES" dirty="0"/>
              <a:t>	• Reducir tiempo</a:t>
            </a:r>
            <a:br>
              <a:rPr lang="es-ES" dirty="0"/>
            </a:br>
            <a:r>
              <a:rPr lang="es-ES" dirty="0"/>
              <a:t>• Reducir errores</a:t>
            </a:r>
            <a:br>
              <a:rPr lang="es-ES" dirty="0"/>
            </a:br>
            <a:r>
              <a:rPr lang="es-ES" dirty="0"/>
              <a:t>• Mejorar productividad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NUEVO FLUJO PROPUESTO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Cliente- Formulario automatizado - Registro automático - Validación IA - Facturación automática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AUTOMATIZACIÓN CON MAKE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Flujo automatizado.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Formulario → </a:t>
            </a:r>
            <a:r>
              <a:rPr lang="es-ES" dirty="0" err="1"/>
              <a:t>Make</a:t>
            </a:r>
            <a:r>
              <a:rPr lang="es-ES" dirty="0"/>
              <a:t> → CRM → Factura → Email cliente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INTEGRACIÓN CRM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Datos sincronizados:</a:t>
            </a:r>
          </a:p>
          <a:p>
            <a:r>
              <a:rPr lang="es-ES" dirty="0"/>
              <a:t>	• Cliente</a:t>
            </a:r>
            <a:br>
              <a:rPr lang="es-ES" dirty="0"/>
            </a:br>
            <a:r>
              <a:rPr lang="es-ES" dirty="0"/>
              <a:t>• Pedido</a:t>
            </a:r>
            <a:br>
              <a:rPr lang="es-ES" dirty="0"/>
            </a:br>
            <a:r>
              <a:rPr lang="es-ES" dirty="0"/>
              <a:t>• Historial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DOCUMENTACIÓN INTERNA INTEGRADA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Base de conocimiento.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	• Procedimientos</a:t>
            </a:r>
            <a:br>
              <a:rPr lang="es-ES" dirty="0"/>
            </a:br>
            <a:r>
              <a:rPr lang="es-ES" dirty="0"/>
              <a:t>• FAQ internas</a:t>
            </a:r>
            <a:br>
              <a:rPr lang="es-ES" dirty="0"/>
            </a:br>
            <a:r>
              <a:rPr lang="es-ES" dirty="0"/>
              <a:t>• Documentos empresa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TESTING DEL ASISTENTE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Pruebas realizadas.</a:t>
            </a:r>
          </a:p>
          <a:p>
            <a:r>
              <a:rPr lang="es-ES" dirty="0"/>
              <a:t>	• Simulación pedidos</a:t>
            </a:r>
            <a:br>
              <a:rPr lang="es-ES" dirty="0"/>
            </a:br>
            <a:r>
              <a:rPr lang="es-ES" dirty="0"/>
              <a:t>• Validación respuestas</a:t>
            </a:r>
            <a:br>
              <a:rPr lang="es-ES" dirty="0"/>
            </a:br>
            <a:r>
              <a:rPr lang="es-ES" dirty="0"/>
              <a:t>• Corrección errores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AJUSTES REALIZADOS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Mejoras tras </a:t>
            </a:r>
            <a:r>
              <a:rPr lang="es-ES" dirty="0" err="1"/>
              <a:t>testing</a:t>
            </a:r>
            <a:r>
              <a:rPr lang="es-ES" dirty="0"/>
              <a:t>.</a:t>
            </a:r>
          </a:p>
          <a:p>
            <a:r>
              <a:rPr lang="es-ES" dirty="0"/>
              <a:t>	• Ajuste </a:t>
            </a:r>
            <a:r>
              <a:rPr lang="es-ES" dirty="0" err="1"/>
              <a:t>prompts</a:t>
            </a:r>
            <a:br>
              <a:rPr lang="es-ES" dirty="0"/>
            </a:br>
            <a:r>
              <a:rPr lang="es-ES" dirty="0"/>
              <a:t>• Corrección flujos</a:t>
            </a:r>
            <a:br>
              <a:rPr lang="es-ES" dirty="0"/>
            </a:br>
            <a:r>
              <a:rPr lang="es-ES" dirty="0"/>
              <a:t>• Optimización datos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MINI APP EN BUBBLE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App interna.</a:t>
            </a:r>
          </a:p>
          <a:p>
            <a:r>
              <a:rPr lang="es-ES" dirty="0"/>
              <a:t>Funciones:</a:t>
            </a:r>
          </a:p>
          <a:p>
            <a:r>
              <a:rPr lang="es-ES" dirty="0"/>
              <a:t>	• Gestión pedidos</a:t>
            </a:r>
            <a:br>
              <a:rPr lang="es-ES" dirty="0"/>
            </a:br>
            <a:r>
              <a:rPr lang="es-ES" dirty="0"/>
              <a:t>• Control estado</a:t>
            </a:r>
            <a:br>
              <a:rPr lang="es-ES" dirty="0"/>
            </a:br>
            <a:r>
              <a:rPr lang="es-ES" dirty="0"/>
              <a:t>• Consulta clientes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DASHBOARD MÉTRICAS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Visualización de datos.</a:t>
            </a:r>
          </a:p>
          <a:p>
            <a:r>
              <a:rPr lang="es-ES" dirty="0"/>
              <a:t>Indicadores:</a:t>
            </a:r>
          </a:p>
          <a:p>
            <a:r>
              <a:rPr lang="es-ES" dirty="0"/>
              <a:t>	• Tiempo proceso</a:t>
            </a:r>
            <a:br>
              <a:rPr lang="es-ES" dirty="0"/>
            </a:br>
            <a:r>
              <a:rPr lang="es-ES" dirty="0"/>
              <a:t>• Pedidos diarios</a:t>
            </a:r>
            <a:br>
              <a:rPr lang="es-ES" dirty="0"/>
            </a:br>
            <a:r>
              <a:rPr lang="es-ES" dirty="0"/>
              <a:t>• Productividad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SUPERVISIÓN HUMANA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Puntos de control humano.</a:t>
            </a:r>
          </a:p>
          <a:p>
            <a:r>
              <a:rPr lang="es-ES" dirty="0"/>
              <a:t>Ejemplo:</a:t>
            </a:r>
          </a:p>
          <a:p>
            <a:r>
              <a:rPr lang="es-ES" dirty="0"/>
              <a:t>	• Validación excepciones</a:t>
            </a:r>
            <a:br>
              <a:rPr lang="es-ES" dirty="0"/>
            </a:br>
            <a:r>
              <a:rPr lang="es-ES" dirty="0"/>
              <a:t>• Control calidad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BFD3-39C9-BDF0-702B-40E2A6ACA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2EA41-C27B-0245-1278-25CD0AD8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 (III)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3E1F2B-7A12-F5B0-5341-B9DFA742325F}"/>
              </a:ext>
            </a:extLst>
          </p:cNvPr>
          <p:cNvSpPr txBox="1"/>
          <p:nvPr/>
        </p:nvSpPr>
        <p:spPr>
          <a:xfrm>
            <a:off x="609600" y="1909255"/>
            <a:ext cx="1061398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4. Impacto del proyecto</a:t>
            </a:r>
          </a:p>
          <a:p>
            <a:r>
              <a:rPr lang="es-ES" dirty="0"/>
              <a:t>Aquí debes explicar </a:t>
            </a:r>
            <a:r>
              <a:rPr lang="es-ES" b="1" dirty="0"/>
              <a:t>qué mejoras generaría la automatización</a:t>
            </a:r>
            <a:r>
              <a:rPr lang="es-ES" dirty="0"/>
              <a:t>.</a:t>
            </a:r>
          </a:p>
          <a:p>
            <a:r>
              <a:rPr lang="es-ES" dirty="0"/>
              <a:t>No es necesario realizar cálculos exactos, pero sí </a:t>
            </a:r>
            <a:r>
              <a:rPr lang="es-ES" b="1" dirty="0"/>
              <a:t>razonar el impacto esperado</a:t>
            </a:r>
            <a:r>
              <a:rPr lang="es-ES" dirty="0"/>
              <a:t>.</a:t>
            </a:r>
          </a:p>
          <a:p>
            <a:endParaRPr lang="es-ES" dirty="0"/>
          </a:p>
          <a:p>
            <a:r>
              <a:rPr lang="es-ES" b="1" dirty="0"/>
              <a:t>5. Escalabilidad y futuro</a:t>
            </a:r>
          </a:p>
          <a:p>
            <a:r>
              <a:rPr lang="es-ES" dirty="0"/>
              <a:t>En el último bloque debes explicar </a:t>
            </a:r>
            <a:r>
              <a:rPr lang="es-ES" b="1" dirty="0"/>
              <a:t>cómo podría evolucionar la empresa si continúa automatizando procesos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2044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SEGURIDAD BÁSICA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Control accesos</a:t>
            </a:r>
            <a:br>
              <a:rPr lang="es-ES" dirty="0"/>
            </a:br>
            <a:r>
              <a:rPr lang="es-ES" dirty="0"/>
              <a:t>• Protección datos</a:t>
            </a:r>
            <a:br>
              <a:rPr lang="es-ES" dirty="0"/>
            </a:br>
            <a:r>
              <a:rPr lang="es-ES" dirty="0"/>
              <a:t>• </a:t>
            </a:r>
            <a:r>
              <a:rPr lang="es-ES" dirty="0" err="1"/>
              <a:t>Backup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COSTE IMPLEMENTACIÓN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Coste estimado.</a:t>
            </a:r>
          </a:p>
          <a:p>
            <a:r>
              <a:rPr lang="es-ES" dirty="0"/>
              <a:t>	• Desarrollo</a:t>
            </a:r>
            <a:br>
              <a:rPr lang="es-ES" dirty="0"/>
            </a:br>
            <a:r>
              <a:rPr lang="es-ES" dirty="0"/>
              <a:t>• Integraciones</a:t>
            </a:r>
            <a:br>
              <a:rPr lang="es-ES" dirty="0"/>
            </a:br>
            <a:r>
              <a:rPr lang="es-ES" dirty="0"/>
              <a:t>• Formación</a:t>
            </a:r>
          </a:p>
          <a:p>
            <a:r>
              <a:rPr lang="es-ES" dirty="0"/>
              <a:t>Total: XX €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TIEMPO IMPLEMENTACIÓN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Plan de desarrollo.</a:t>
            </a:r>
          </a:p>
          <a:p>
            <a:r>
              <a:rPr lang="es-ES" dirty="0"/>
              <a:t>	Semana 1 → Diseño</a:t>
            </a:r>
            <a:br>
              <a:rPr lang="es-ES" dirty="0"/>
            </a:br>
            <a:r>
              <a:rPr lang="es-ES" dirty="0"/>
              <a:t>Semana 2 → Automatización</a:t>
            </a:r>
            <a:br>
              <a:rPr lang="es-ES" dirty="0"/>
            </a:br>
            <a:r>
              <a:rPr lang="es-ES" dirty="0"/>
              <a:t>Semana 3 → </a:t>
            </a:r>
            <a:r>
              <a:rPr lang="es-ES" dirty="0" err="1"/>
              <a:t>Testing</a:t>
            </a:r>
            <a:endParaRPr lang="es-E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FORMACIÓN EQUIPO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Plan de capacitación.</a:t>
            </a:r>
          </a:p>
          <a:p>
            <a:r>
              <a:rPr lang="es-ES" dirty="0"/>
              <a:t>	• Uso herramientas</a:t>
            </a:r>
            <a:br>
              <a:rPr lang="es-ES" dirty="0"/>
            </a:br>
            <a:r>
              <a:rPr lang="es-ES" dirty="0"/>
              <a:t>• Gestión incidencias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MANUAL DE USO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Documentación interna.</a:t>
            </a:r>
          </a:p>
          <a:p>
            <a:r>
              <a:rPr lang="es-ES" dirty="0"/>
              <a:t>	• Procedimiento</a:t>
            </a:r>
            <a:br>
              <a:rPr lang="es-ES" dirty="0"/>
            </a:br>
            <a:r>
              <a:rPr lang="es-ES" dirty="0"/>
              <a:t>• Acceso herramientas</a:t>
            </a:r>
            <a:br>
              <a:rPr lang="es-ES" dirty="0"/>
            </a:br>
            <a:r>
              <a:rPr lang="es-ES" dirty="0"/>
              <a:t>• Resolución problemas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CHECKLIST AI ACT NIVEL MEDIO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Cumplimiento regulatorio.</a:t>
            </a:r>
          </a:p>
          <a:p>
            <a:r>
              <a:rPr lang="es-ES" dirty="0"/>
              <a:t>	• Supervisión humana</a:t>
            </a:r>
            <a:br>
              <a:rPr lang="es-ES" dirty="0"/>
            </a:br>
            <a:r>
              <a:rPr lang="es-ES" dirty="0"/>
              <a:t>• Transparencia</a:t>
            </a:r>
            <a:br>
              <a:rPr lang="es-ES" dirty="0"/>
            </a:br>
            <a:r>
              <a:rPr lang="es-ES" dirty="0"/>
              <a:t>• Protección datos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3C3B7-471E-731F-B972-AB3225225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0B4E45-9FD3-AEA0-5110-6E15EA67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IMPACTO Y ROI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AFC6AF-1F79-9602-A69A-3DD1685A2A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24123516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REDUCCIÓN TIEMPO PROCESO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Comparativa:</a:t>
            </a:r>
          </a:p>
          <a:p>
            <a:r>
              <a:rPr lang="es-ES" dirty="0"/>
              <a:t>	Antes: ______</a:t>
            </a:r>
            <a:br>
              <a:rPr lang="es-ES" dirty="0"/>
            </a:br>
            <a:r>
              <a:rPr lang="es-ES" dirty="0"/>
              <a:t>Después: ______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REDUCCIÓN ERRORES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Errores antes / después.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INCREMENTO PRODUCTIVIDAD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Incremento productividad</a:t>
            </a:r>
            <a:endParaRPr lang="es-ES" dirty="0"/>
          </a:p>
          <a:p>
            <a:r>
              <a:rPr lang="es-ES" dirty="0"/>
              <a:t>Horas liberadas por semana.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rgbClr val="000000"/>
                </a:solidFill>
              </a:rPr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Sector:</a:t>
            </a:r>
          </a:p>
          <a:p>
            <a:pPr marL="0" indent="0">
              <a:buNone/>
            </a:pPr>
            <a:br>
              <a:rPr lang="es-ES" b="1" dirty="0"/>
            </a:br>
            <a:r>
              <a:rPr lang="es-ES" b="1" dirty="0"/>
              <a:t>Empresa: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IMPACTO EN VENTAS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Efectos indirectos.</a:t>
            </a:r>
          </a:p>
          <a:p>
            <a:r>
              <a:rPr lang="es-ES" dirty="0"/>
              <a:t>	• Más capacidad comercial</a:t>
            </a:r>
            <a:br>
              <a:rPr lang="es-ES" dirty="0"/>
            </a:br>
            <a:r>
              <a:rPr lang="es-ES" dirty="0"/>
              <a:t>• Mejor respuesta cliente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IMPACTO SATISFACCIÓN CLIENTE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Indicadores.</a:t>
            </a:r>
          </a:p>
          <a:p>
            <a:r>
              <a:rPr lang="es-ES" dirty="0"/>
              <a:t>	• Tiempo respuesta</a:t>
            </a:r>
            <a:br>
              <a:rPr lang="es-ES" dirty="0"/>
            </a:br>
            <a:r>
              <a:rPr lang="es-ES" dirty="0"/>
              <a:t>• Calidad servicio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RIESGOS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Dependencia tecnológica</a:t>
            </a:r>
            <a:br>
              <a:rPr lang="es-ES" dirty="0"/>
            </a:br>
            <a:r>
              <a:rPr lang="es-ES" dirty="0"/>
              <a:t>• Errores IA</a:t>
            </a:r>
            <a:br>
              <a:rPr lang="es-ES" dirty="0"/>
            </a:br>
            <a:r>
              <a:rPr lang="es-ES" dirty="0"/>
              <a:t>• Resistencia interna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BD8D3-5578-7CB1-B5E7-1ACD73A0D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A305C-9F1E-9D91-7440-02CD1AFF9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SIGUIENTES PROCESOS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1C8404-B7C9-1609-AAA8-A0D5D9E76E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38116221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PROCESOS SIGUIENTES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dirty="0"/>
              <a:t>Procesos candidatos: </a:t>
            </a:r>
            <a:endParaRPr b="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AUTOMATIZACIÓN FUTURA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dirty="0">
                <a:solidFill>
                  <a:srgbClr val="787878"/>
                </a:solidFill>
              </a:rPr>
              <a:t>Automatización futura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INTEGRACIONES FUTURAS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	• ERP</a:t>
            </a:r>
            <a:br>
              <a:rPr lang="es-ES" dirty="0"/>
            </a:br>
            <a:r>
              <a:rPr lang="es-ES" dirty="0"/>
              <a:t>• CRM avanzado</a:t>
            </a:r>
            <a:br>
              <a:rPr lang="es-ES" dirty="0"/>
            </a:br>
            <a:r>
              <a:rPr lang="es-ES" dirty="0"/>
              <a:t>• BI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PRESUPUESTO ESCALADO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0" dirty="0">
                <a:solidFill>
                  <a:srgbClr val="787878"/>
                </a:solidFill>
              </a:rPr>
              <a:t>• </a:t>
            </a:r>
            <a:r>
              <a:rPr lang="es-ES" b="0" dirty="0" err="1">
                <a:solidFill>
                  <a:srgbClr val="787878"/>
                </a:solidFill>
              </a:rPr>
              <a:t>Inversion</a:t>
            </a:r>
            <a:r>
              <a:rPr lang="es-ES" b="0" dirty="0">
                <a:solidFill>
                  <a:srgbClr val="787878"/>
                </a:solidFill>
              </a:rPr>
              <a:t> prevista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INDICADORES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dirty="0">
                <a:solidFill>
                  <a:srgbClr val="787878"/>
                </a:solidFill>
              </a:rPr>
              <a:t>Describe </a:t>
            </a:r>
            <a:r>
              <a:rPr lang="es-ES" b="0" dirty="0" err="1">
                <a:solidFill>
                  <a:srgbClr val="787878"/>
                </a:solidFill>
              </a:rPr>
              <a:t>KPIs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LECCIONES APRENDIDAS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dirty="0">
                <a:solidFill>
                  <a:srgbClr val="787878"/>
                </a:solidFill>
              </a:rPr>
              <a:t>Resultados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 dirty="0">
                <a:solidFill>
                  <a:srgbClr val="000000"/>
                </a:solidFill>
              </a:rPr>
              <a:t>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Tamaño</a:t>
            </a:r>
            <a:r>
              <a:rPr b="0" dirty="0">
                <a:solidFill>
                  <a:srgbClr val="000000"/>
                </a:solidFill>
              </a:rPr>
              <a:t> del mercado</a:t>
            </a: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Nivel de </a:t>
            </a:r>
            <a:r>
              <a:rPr b="0" dirty="0" err="1">
                <a:solidFill>
                  <a:srgbClr val="000000"/>
                </a:solidFill>
              </a:rPr>
              <a:t>digitalización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Tendencias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tecnológicas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Competencia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CONCLUSIONES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0" dirty="0">
                <a:solidFill>
                  <a:srgbClr val="787878"/>
                </a:solidFill>
              </a:rPr>
              <a:t>Beneficios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000000"/>
                </a:solidFill>
              </a:rPr>
              <a:t>VISIÓN EMPRESA AUTOMATIZADA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Empresa futura.</a:t>
            </a:r>
          </a:p>
          <a:p>
            <a:r>
              <a:rPr lang="es-ES" dirty="0"/>
              <a:t>	• Procesos inteligentes</a:t>
            </a:r>
            <a:br>
              <a:rPr lang="es-ES" dirty="0"/>
            </a:br>
            <a:r>
              <a:rPr lang="es-ES" dirty="0"/>
              <a:t>• Decisiones basadas en datos</a:t>
            </a:r>
            <a:br>
              <a:rPr lang="es-ES" dirty="0"/>
            </a:br>
            <a:r>
              <a:rPr lang="es-ES" dirty="0"/>
              <a:t>• Escalabilidad digital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 dirty="0">
                <a:solidFill>
                  <a:srgbClr val="000000"/>
                </a:solidFill>
              </a:rPr>
              <a:t>EMPRESA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Actividad</a:t>
            </a:r>
            <a:r>
              <a:rPr b="0" dirty="0">
                <a:solidFill>
                  <a:srgbClr val="000000"/>
                </a:solidFill>
              </a:rPr>
              <a:t> principal</a:t>
            </a: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Año </a:t>
            </a:r>
            <a:r>
              <a:rPr b="0" dirty="0" err="1">
                <a:solidFill>
                  <a:srgbClr val="000000"/>
                </a:solidFill>
              </a:rPr>
              <a:t>fundación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Ubicación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Nº </a:t>
            </a:r>
            <a:r>
              <a:rPr b="0" dirty="0" err="1">
                <a:solidFill>
                  <a:srgbClr val="000000"/>
                </a:solidFill>
              </a:rPr>
              <a:t>empleados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CONTEXTO EMPRESA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 dirty="0">
                <a:solidFill>
                  <a:srgbClr val="000000"/>
                </a:solidFill>
              </a:rPr>
              <a:t>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s-ES" dirty="0"/>
              <a:t>• Tipología de clientes</a:t>
            </a:r>
            <a:br>
              <a:rPr lang="es-ES" dirty="0"/>
            </a:br>
            <a:r>
              <a:rPr lang="es-ES" dirty="0"/>
              <a:t>• Competidores principales</a:t>
            </a:r>
            <a:br>
              <a:rPr lang="es-ES" dirty="0"/>
            </a:br>
            <a:r>
              <a:rPr lang="es-ES" dirty="0"/>
              <a:t>• Canales de venta</a:t>
            </a:r>
            <a:br>
              <a:rPr lang="es-ES" dirty="0"/>
            </a:br>
            <a:r>
              <a:rPr lang="es-ES" dirty="0"/>
              <a:t>• Nivel tecnológico del sector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8064B7F6-1336-4271-8A3B-A77F590BE560}"/>
</file>

<file path=customXml/itemProps2.xml><?xml version="1.0" encoding="utf-8"?>
<ds:datastoreItem xmlns:ds="http://schemas.openxmlformats.org/officeDocument/2006/customXml" ds:itemID="{15EA2F8F-A034-4D75-942B-1D674F71574C}"/>
</file>

<file path=customXml/itemProps3.xml><?xml version="1.0" encoding="utf-8"?>
<ds:datastoreItem xmlns:ds="http://schemas.openxmlformats.org/officeDocument/2006/customXml" ds:itemID="{1B62C18B-BF24-4DBF-A733-59F28D65CE37}"/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1177</Words>
  <Application>Microsoft Macintosh PowerPoint</Application>
  <PresentationFormat>Panorámica</PresentationFormat>
  <Paragraphs>213</Paragraphs>
  <Slides>61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61</vt:i4>
      </vt:variant>
    </vt:vector>
  </HeadingPairs>
  <TitlesOfParts>
    <vt:vector size="66" baseType="lpstr">
      <vt:lpstr>Aptos</vt:lpstr>
      <vt:lpstr>Arial</vt:lpstr>
      <vt:lpstr>Calibri</vt:lpstr>
      <vt:lpstr>Lato</vt:lpstr>
      <vt:lpstr>Office Theme</vt:lpstr>
      <vt:lpstr>PROYECTO APLICADO </vt:lpstr>
      <vt:lpstr>Guía para hacer este proyecto</vt:lpstr>
      <vt:lpstr>Guía para hacer este proyecto (II)</vt:lpstr>
      <vt:lpstr>Guía para hacer este proyecto (III)</vt:lpstr>
      <vt:lpstr>DATOS INICIALES</vt:lpstr>
      <vt:lpstr>SECTOR</vt:lpstr>
      <vt:lpstr>EMPRESA</vt:lpstr>
      <vt:lpstr>CONTEXTO EMPRESA</vt:lpstr>
      <vt:lpstr>SECTOR</vt:lpstr>
      <vt:lpstr>TAMAÑO</vt:lpstr>
      <vt:lpstr>ESTRUCTURA ORGANIZATIVA</vt:lpstr>
      <vt:lpstr>PROCESOS CLAVE</vt:lpstr>
      <vt:lpstr>FACTURACIÓN</vt:lpstr>
      <vt:lpstr>COSTES</vt:lpstr>
      <vt:lpstr>PRINCIPALES PROBLEMAS</vt:lpstr>
      <vt:lpstr>DEPENDENCIA DEL DUEÑO</vt:lpstr>
      <vt:lpstr>NIVEL DIGITAL ACTUAL</vt:lpstr>
      <vt:lpstr>RIESGO COMPETITIVO</vt:lpstr>
      <vt:lpstr>MAPEO DE PROCESOS</vt:lpstr>
      <vt:lpstr>PROCESO SELECCIONADO</vt:lpstr>
      <vt:lpstr>DIAGRAMA ACTUAL</vt:lpstr>
      <vt:lpstr>TIEMPO MEDIO</vt:lpstr>
      <vt:lpstr>COSTES ASOCIADOS</vt:lpstr>
      <vt:lpstr>ERRORES FRECUENTES</vt:lpstr>
      <vt:lpstr>CUELLOS DE BOTELLA</vt:lpstr>
      <vt:lpstr>ACTIVIDADES REPETITIVAS</vt:lpstr>
      <vt:lpstr>IMPACTO EN CLIENTES</vt:lpstr>
      <vt:lpstr>MÉTRICAS ACTUALES</vt:lpstr>
      <vt:lpstr>DISEÑO AUTOMATIZACION</vt:lpstr>
      <vt:lpstr>OBJETIVO REDISEÑO</vt:lpstr>
      <vt:lpstr>NUEVO FLUJO PROPUESTO</vt:lpstr>
      <vt:lpstr>AUTOMATIZACIÓN CON MAKE</vt:lpstr>
      <vt:lpstr>INTEGRACIÓN CRM</vt:lpstr>
      <vt:lpstr>DOCUMENTACIÓN INTERNA INTEGRADA</vt:lpstr>
      <vt:lpstr>TESTING DEL ASISTENTE</vt:lpstr>
      <vt:lpstr>AJUSTES REALIZADOS</vt:lpstr>
      <vt:lpstr>MINI APP EN BUBBLE</vt:lpstr>
      <vt:lpstr>DASHBOARD MÉTRICAS</vt:lpstr>
      <vt:lpstr>SUPERVISIÓN HUMANA</vt:lpstr>
      <vt:lpstr>SEGURIDAD BÁSICA</vt:lpstr>
      <vt:lpstr>COSTE IMPLEMENTACIÓN</vt:lpstr>
      <vt:lpstr>TIEMPO IMPLEMENTACIÓN</vt:lpstr>
      <vt:lpstr>FORMACIÓN EQUIPO</vt:lpstr>
      <vt:lpstr>MANUAL DE USO</vt:lpstr>
      <vt:lpstr>CHECKLIST AI ACT NIVEL MEDIO</vt:lpstr>
      <vt:lpstr>IMPACTO Y ROI</vt:lpstr>
      <vt:lpstr>REDUCCIÓN TIEMPO PROCESO</vt:lpstr>
      <vt:lpstr>REDUCCIÓN ERRORES</vt:lpstr>
      <vt:lpstr>INCREMENTO PRODUCTIVIDAD</vt:lpstr>
      <vt:lpstr>IMPACTO EN VENTAS</vt:lpstr>
      <vt:lpstr>IMPACTO SATISFACCIÓN CLIENTE</vt:lpstr>
      <vt:lpstr>RIESGOS</vt:lpstr>
      <vt:lpstr>SIGUIENTES PROCESOS</vt:lpstr>
      <vt:lpstr>PROCESOS SIGUIENTES</vt:lpstr>
      <vt:lpstr>AUTOMATIZACIÓN FUTURA</vt:lpstr>
      <vt:lpstr>INTEGRACIONES FUTURAS</vt:lpstr>
      <vt:lpstr>PRESUPUESTO ESCALADO</vt:lpstr>
      <vt:lpstr>INDICADORES CONTROL</vt:lpstr>
      <vt:lpstr>LECCIONES APRENDIDAS</vt:lpstr>
      <vt:lpstr>CONCLUSIONES</vt:lpstr>
      <vt:lpstr>VISIÓN EMPRESA AUTOMATIZADA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Sergio Montes Mas</cp:lastModifiedBy>
  <cp:revision>7</cp:revision>
  <dcterms:created xsi:type="dcterms:W3CDTF">2013-01-27T09:14:16Z</dcterms:created>
  <dcterms:modified xsi:type="dcterms:W3CDTF">2026-03-08T16:48:12Z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