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71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3"/>
  </p:notesMasterIdLst>
  <p:sldIdLst>
    <p:sldId id="316" r:id="rId2"/>
    <p:sldId id="317" r:id="rId3"/>
    <p:sldId id="318" r:id="rId4"/>
    <p:sldId id="345" r:id="rId5"/>
    <p:sldId id="346" r:id="rId6"/>
    <p:sldId id="257" r:id="rId7"/>
    <p:sldId id="258" r:id="rId8"/>
    <p:sldId id="347" r:id="rId9"/>
    <p:sldId id="256" r:id="rId10"/>
    <p:sldId id="352" r:id="rId11"/>
    <p:sldId id="353" r:id="rId12"/>
    <p:sldId id="354" r:id="rId13"/>
    <p:sldId id="355" r:id="rId14"/>
    <p:sldId id="356" r:id="rId15"/>
    <p:sldId id="357" r:id="rId16"/>
    <p:sldId id="358" r:id="rId17"/>
    <p:sldId id="359" r:id="rId18"/>
    <p:sldId id="360" r:id="rId19"/>
    <p:sldId id="361" r:id="rId20"/>
    <p:sldId id="362" r:id="rId21"/>
    <p:sldId id="363" r:id="rId22"/>
    <p:sldId id="364" r:id="rId23"/>
    <p:sldId id="365" r:id="rId24"/>
    <p:sldId id="403" r:id="rId25"/>
    <p:sldId id="366" r:id="rId26"/>
    <p:sldId id="367" r:id="rId27"/>
    <p:sldId id="368" r:id="rId28"/>
    <p:sldId id="369" r:id="rId29"/>
    <p:sldId id="370" r:id="rId30"/>
    <p:sldId id="371" r:id="rId31"/>
    <p:sldId id="372" r:id="rId32"/>
    <p:sldId id="278" r:id="rId33"/>
    <p:sldId id="373" r:id="rId34"/>
    <p:sldId id="374" r:id="rId35"/>
    <p:sldId id="375" r:id="rId36"/>
    <p:sldId id="376" r:id="rId37"/>
    <p:sldId id="377" r:id="rId38"/>
    <p:sldId id="378" r:id="rId39"/>
    <p:sldId id="379" r:id="rId40"/>
    <p:sldId id="404" r:id="rId41"/>
    <p:sldId id="380" r:id="rId42"/>
    <p:sldId id="381" r:id="rId43"/>
    <p:sldId id="288" r:id="rId44"/>
    <p:sldId id="382" r:id="rId45"/>
    <p:sldId id="383" r:id="rId46"/>
    <p:sldId id="384" r:id="rId47"/>
    <p:sldId id="385" r:id="rId48"/>
    <p:sldId id="386" r:id="rId49"/>
    <p:sldId id="387" r:id="rId50"/>
    <p:sldId id="388" r:id="rId51"/>
    <p:sldId id="389" r:id="rId52"/>
    <p:sldId id="390" r:id="rId53"/>
    <p:sldId id="391" r:id="rId54"/>
    <p:sldId id="392" r:id="rId55"/>
    <p:sldId id="393" r:id="rId56"/>
    <p:sldId id="405" r:id="rId57"/>
    <p:sldId id="301" r:id="rId58"/>
    <p:sldId id="302" r:id="rId59"/>
    <p:sldId id="394" r:id="rId60"/>
    <p:sldId id="304" r:id="rId61"/>
    <p:sldId id="305" r:id="rId62"/>
    <p:sldId id="395" r:id="rId63"/>
    <p:sldId id="396" r:id="rId64"/>
    <p:sldId id="397" r:id="rId65"/>
    <p:sldId id="309" r:id="rId66"/>
    <p:sldId id="398" r:id="rId67"/>
    <p:sldId id="311" r:id="rId68"/>
    <p:sldId id="399" r:id="rId69"/>
    <p:sldId id="400" r:id="rId70"/>
    <p:sldId id="401" r:id="rId71"/>
    <p:sldId id="402" r:id="rId7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25"/>
    <p:restoredTop sz="94752"/>
  </p:normalViewPr>
  <p:slideViewPr>
    <p:cSldViewPr snapToGrid="0" snapToObjects="1">
      <p:cViewPr varScale="1">
        <p:scale>
          <a:sx n="108" d="100"/>
          <a:sy n="108" d="100"/>
        </p:scale>
        <p:origin x="232" y="3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79" Type="http://schemas.openxmlformats.org/officeDocument/2006/relationships/customXml" Target="../customXml/item2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customXml" Target="../customXml/item3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notesMaster" Target="notesMasters/notesMaster1.xml"/><Relationship Id="rId78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66BAA1-C63E-E84A-92E2-22C0FCFAA1E5}" type="datetimeFigureOut">
              <a:rPr lang="es-ES" smtClean="0"/>
              <a:t>8/3/26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D93272-75EA-A941-ADAA-E903B2E73F0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2905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98AFDA-9895-CB40-BCE9-123EBA2348BD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545942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8CC53F-9880-3754-216C-B6590661A5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CA06B7B2-2A96-684D-A08C-8A70D1F985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995AA2C9-858C-2571-B8EC-1C6B54F703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D1A9D6D-6A23-CF7D-A04D-522E1E4883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98AFDA-9895-CB40-BCE9-123EBA2348BD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64234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buFont typeface="Arial" panose="020B0604020202020204" pitchFamily="34" charset="0"/>
              <a:buChar char="•"/>
              <a:defRPr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4968CB26-26B7-5BD1-29A9-A830FCE9AC54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795130" y="6033052"/>
            <a:ext cx="10409583" cy="760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486224-2101-B22E-02A8-F6DF4C5576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/>
          </a:bodyPr>
          <a:lstStyle/>
          <a:p>
            <a:pPr algn="ctr"/>
            <a:r>
              <a:rPr lang="es-ES" sz="4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PROYECTO APLICADO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B711FE3-00F3-262A-3CE3-99EFE3253E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4541" y="4352852"/>
            <a:ext cx="14148390" cy="1655762"/>
          </a:xfrm>
        </p:spPr>
        <p:txBody>
          <a:bodyPr>
            <a:normAutofit/>
          </a:bodyPr>
          <a:lstStyle/>
          <a:p>
            <a:pPr algn="l"/>
            <a:r>
              <a:rPr lang="es-ES" sz="2400" b="1" dirty="0">
                <a:solidFill>
                  <a:schemeClr val="tx1"/>
                </a:solidFill>
              </a:rPr>
              <a:t>Nombre alumno:</a:t>
            </a:r>
          </a:p>
          <a:p>
            <a:pPr algn="l"/>
            <a:r>
              <a:rPr lang="es-ES" sz="2400" b="1" dirty="0">
                <a:solidFill>
                  <a:schemeClr val="tx1"/>
                </a:solidFill>
              </a:rPr>
              <a:t>DNI: </a:t>
            </a:r>
          </a:p>
          <a:p>
            <a:pPr algn="l"/>
            <a:r>
              <a:rPr lang="es-ES" sz="2400" b="1" dirty="0">
                <a:solidFill>
                  <a:schemeClr val="tx1"/>
                </a:solidFill>
              </a:rPr>
              <a:t>Edición: </a:t>
            </a:r>
          </a:p>
          <a:p>
            <a:pPr algn="l"/>
            <a:endParaRPr lang="es-E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A923380-67B0-06C8-5BCE-D6939A46CE38}"/>
              </a:ext>
            </a:extLst>
          </p:cNvPr>
          <p:cNvSpPr txBox="1"/>
          <p:nvPr/>
        </p:nvSpPr>
        <p:spPr>
          <a:xfrm>
            <a:off x="1956391" y="1490008"/>
            <a:ext cx="7953153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4400" b="1" dirty="0"/>
              <a:t>IA para empresas: gestión inteligente </a:t>
            </a:r>
            <a:endParaRPr lang="es-ES" sz="44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7D6CEC59-FDC8-BEEB-8E8B-AF8F05E2CAB3}"/>
              </a:ext>
            </a:extLst>
          </p:cNvPr>
          <p:cNvSpPr txBox="1"/>
          <p:nvPr/>
        </p:nvSpPr>
        <p:spPr>
          <a:xfrm>
            <a:off x="2267394" y="698166"/>
            <a:ext cx="733114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2250"/>
              </a:spcBef>
              <a:spcAft>
                <a:spcPts val="2250"/>
              </a:spcAft>
              <a:buNone/>
            </a:pPr>
            <a:r>
              <a:rPr lang="es-ES" sz="4000" b="0" i="0" dirty="0" err="1">
                <a:solidFill>
                  <a:srgbClr val="787878"/>
                </a:solidFill>
                <a:effectLst/>
                <a:latin typeface="Lato" panose="020F0502020204030203" pitchFamily="34" charset="0"/>
              </a:rPr>
              <a:t>GDPymes</a:t>
            </a:r>
            <a:r>
              <a:rPr lang="es-ES" sz="4000" b="0" i="0" dirty="0">
                <a:solidFill>
                  <a:srgbClr val="787878"/>
                </a:solidFill>
                <a:effectLst/>
                <a:latin typeface="Lato" panose="020F0502020204030203" pitchFamily="34" charset="0"/>
              </a:rPr>
              <a:t>  </a:t>
            </a:r>
          </a:p>
        </p:txBody>
      </p:sp>
    </p:spTree>
    <p:extLst>
      <p:ext uri="{BB962C8B-B14F-4D97-AF65-F5344CB8AC3E}">
        <p14:creationId xmlns:p14="http://schemas.microsoft.com/office/powerpoint/2010/main" val="41685627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Tendencias mercado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dirty="0" err="1"/>
              <a:t>Digitalización</a:t>
            </a:r>
            <a:r>
              <a:rPr dirty="0"/>
              <a:t> del sector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dirty="0" err="1"/>
              <a:t>Cambios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comportamiento</a:t>
            </a:r>
            <a:r>
              <a:rPr dirty="0"/>
              <a:t> del </a:t>
            </a:r>
            <a:r>
              <a:rPr dirty="0" err="1"/>
              <a:t>cliente</a:t>
            </a:r>
            <a:endParaRPr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dirty="0" err="1"/>
              <a:t>Automatización</a:t>
            </a:r>
            <a:endParaRPr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dirty="0"/>
              <a:t>Impacto de la IA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Amenazas competitivas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Nuevos competidores</a:t>
            </a:r>
          </a:p>
          <a:p>
            <a:r>
              <a:t>Startups tecnológicas</a:t>
            </a:r>
          </a:p>
          <a:p>
            <a:r>
              <a:t>Plataformas digitales</a:t>
            </a:r>
          </a:p>
          <a:p>
            <a:r>
              <a:t>Sustitución tecnológica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Oportunidades 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Automatización de procesos</a:t>
            </a:r>
          </a:p>
          <a:p>
            <a:r>
              <a:t>Mejora experiencia cliente</a:t>
            </a:r>
          </a:p>
          <a:p>
            <a:r>
              <a:t>Optimización decisiones</a:t>
            </a:r>
          </a:p>
          <a:p>
            <a:r>
              <a:t>Generación de contenido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Posicionamiento actual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Cuota de mercado</a:t>
            </a:r>
          </a:p>
          <a:p>
            <a:r>
              <a:t>Propuesta de valor</a:t>
            </a:r>
          </a:p>
          <a:p>
            <a:r>
              <a:t>Segmentos principales</a:t>
            </a:r>
          </a:p>
          <a:p>
            <a:r>
              <a:t>Diferenciación actual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Modelo negocio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Fuentes de ingresos</a:t>
            </a:r>
          </a:p>
          <a:p>
            <a:r>
              <a:t>Segmentos de clientes</a:t>
            </a:r>
          </a:p>
          <a:p>
            <a:r>
              <a:t>Canales de venta</a:t>
            </a:r>
          </a:p>
          <a:p>
            <a:r>
              <a:t>Estructura de costes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Madurez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Nivel actual de digitalización</a:t>
            </a:r>
          </a:p>
          <a:p>
            <a:r>
              <a:t>Uso de datos</a:t>
            </a:r>
          </a:p>
          <a:p>
            <a:r>
              <a:t>Automatización de procesos</a:t>
            </a:r>
          </a:p>
          <a:p>
            <a:r>
              <a:t>Capacidad tecnológica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Infraestructura actual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Sistemas existentes (ERP, CRM, etc.)</a:t>
            </a:r>
          </a:p>
          <a:p>
            <a:r>
              <a:t>Arquitectura tecnológica</a:t>
            </a:r>
          </a:p>
          <a:p>
            <a:r>
              <a:t>Cloud o local</a:t>
            </a:r>
          </a:p>
          <a:p>
            <a:r>
              <a:t>Herramientas analíticas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Uso actual 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Herramientas utilizadas</a:t>
            </a:r>
          </a:p>
          <a:p>
            <a:r>
              <a:t>Procesos con IA</a:t>
            </a:r>
          </a:p>
          <a:p>
            <a:r>
              <a:t>Automatizaciones existentes</a:t>
            </a:r>
          </a:p>
          <a:p>
            <a:r>
              <a:t>Áreas de aplicación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Debilidades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Limitaciones tecnológicas</a:t>
            </a:r>
          </a:p>
          <a:p>
            <a:r>
              <a:t>Falta de datos</a:t>
            </a:r>
          </a:p>
          <a:p>
            <a:r>
              <a:t>Procesos manuales</a:t>
            </a:r>
          </a:p>
          <a:p>
            <a:r>
              <a:t>Resistencia cultural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Fortalezas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Capacidad tecnológica</a:t>
            </a:r>
          </a:p>
          <a:p>
            <a:r>
              <a:t>Base de datos disponible</a:t>
            </a:r>
          </a:p>
          <a:p>
            <a:r>
              <a:t>Talento interno</a:t>
            </a:r>
          </a:p>
          <a:p>
            <a:r>
              <a:t>Posición en el mercado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DBCB0E-0000-EDCA-8CCA-F9EF068AC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rgbClr val="000000"/>
                </a:solidFill>
              </a:rPr>
              <a:t>Guía para hacer este proyecto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0EFB4A-8DDE-3335-11F8-AB6AF6CEDA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638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s-ES" dirty="0"/>
              <a:t>Este proyecto tiene como objetivo </a:t>
            </a:r>
            <a:r>
              <a:rPr lang="es-ES" b="1" dirty="0"/>
              <a:t>analizar una empresa o actividad profesional y diseñar mejoras mediante Inteligencia Artificial y automatización</a:t>
            </a:r>
            <a:r>
              <a:rPr lang="es-ES" dirty="0"/>
              <a:t>.</a:t>
            </a:r>
          </a:p>
          <a:p>
            <a:pPr marL="0" indent="0">
              <a:buNone/>
            </a:pPr>
            <a:r>
              <a:rPr lang="es-ES" dirty="0"/>
              <a:t>El trabajo se presenta en </a:t>
            </a:r>
            <a:r>
              <a:rPr lang="es-ES" b="1" dirty="0" err="1"/>
              <a:t>slides</a:t>
            </a:r>
            <a:r>
              <a:rPr lang="es-ES" dirty="0"/>
              <a:t>, donde cada uno representa una parte concreta del análisis. No se trata de escribir textos largos, sino de </a:t>
            </a:r>
            <a:r>
              <a:rPr lang="es-ES" b="1" dirty="0"/>
              <a:t>explicar ideas de forma clara, breve y visual</a:t>
            </a:r>
            <a:r>
              <a:rPr lang="es-ES" dirty="0"/>
              <a:t>.</a:t>
            </a:r>
          </a:p>
          <a:p>
            <a:r>
              <a:rPr lang="es-ES" u="sng" dirty="0"/>
              <a:t>Se recomienda usar:</a:t>
            </a:r>
          </a:p>
          <a:p>
            <a:pPr lvl="1"/>
            <a:r>
              <a:rPr lang="es-ES" dirty="0"/>
              <a:t>Frases cortas</a:t>
            </a:r>
          </a:p>
          <a:p>
            <a:pPr lvl="1"/>
            <a:r>
              <a:rPr lang="es-ES" dirty="0"/>
              <a:t>Listas de ideas</a:t>
            </a:r>
          </a:p>
          <a:p>
            <a:pPr lvl="1"/>
            <a:r>
              <a:rPr lang="es-ES" dirty="0"/>
              <a:t>Esquemas simples</a:t>
            </a:r>
          </a:p>
          <a:p>
            <a:pPr lvl="1"/>
            <a:r>
              <a:rPr lang="es-ES" dirty="0"/>
              <a:t>Tablas o diagramas básicos</a:t>
            </a:r>
          </a:p>
          <a:p>
            <a:r>
              <a:rPr lang="es-ES" u="sng" dirty="0"/>
              <a:t>Cada </a:t>
            </a:r>
            <a:r>
              <a:rPr lang="es-ES" u="sng" dirty="0" err="1"/>
              <a:t>slide</a:t>
            </a:r>
            <a:r>
              <a:rPr lang="es-ES" u="sng" dirty="0"/>
              <a:t> debe responder </a:t>
            </a:r>
            <a:r>
              <a:rPr lang="es-ES" b="1" u="sng" dirty="0"/>
              <a:t>directamente al título que aparece en la plantilla</a:t>
            </a:r>
            <a:r>
              <a:rPr lang="es-ES" u="sng" dirty="0"/>
              <a:t>.</a:t>
            </a:r>
          </a:p>
          <a:p>
            <a:pPr marL="0" indent="0">
              <a:buNone/>
            </a:pPr>
            <a:endParaRPr lang="es-E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27642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Análisis DAFO 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Fortalezas</a:t>
            </a:r>
          </a:p>
          <a:p>
            <a:r>
              <a:t>Debilidades</a:t>
            </a:r>
          </a:p>
          <a:p>
            <a:r>
              <a:t>Oportunidades</a:t>
            </a:r>
          </a:p>
          <a:p>
            <a:r>
              <a:t>Amenazas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Riesgos externos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Cambios regulatorios</a:t>
            </a:r>
          </a:p>
          <a:p>
            <a:r>
              <a:t>Dependencia tecnológica</a:t>
            </a:r>
          </a:p>
          <a:p>
            <a:r>
              <a:t>Nuevos competidores</a:t>
            </a:r>
          </a:p>
          <a:p>
            <a:r>
              <a:t>Riesgos reputacionales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Regulación aplicable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AI Act</a:t>
            </a:r>
          </a:p>
          <a:p>
            <a:r>
              <a:t>GDPR</a:t>
            </a:r>
          </a:p>
          <a:p>
            <a:r>
              <a:t>Protección de datos</a:t>
            </a:r>
          </a:p>
          <a:p>
            <a:r>
              <a:t>Propiedad intelectual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Conclusión diagnóstico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Resumen situación actual</a:t>
            </a:r>
          </a:p>
          <a:p>
            <a:r>
              <a:t>Principales oportunidades IA</a:t>
            </a:r>
          </a:p>
          <a:p>
            <a:r>
              <a:t>Nivel de preparación digital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27A7D1-E426-CB38-9B6F-D475668EDA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4F78E9-C3B7-30DF-54D3-7A687A375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PORTFOLIO IA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2DF9E7E-7A17-F0DA-EC96-0A1F0AB7E8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z="4000" b="1" dirty="0">
                <a:solidFill>
                  <a:schemeClr val="bg2">
                    <a:lumMod val="90000"/>
                  </a:schemeClr>
                </a:solidFill>
              </a:rPr>
              <a:t>BLOQUE 2</a:t>
            </a:r>
          </a:p>
        </p:txBody>
      </p:sp>
    </p:spTree>
    <p:extLst>
      <p:ext uri="{BB962C8B-B14F-4D97-AF65-F5344CB8AC3E}">
        <p14:creationId xmlns:p14="http://schemas.microsoft.com/office/powerpoint/2010/main" val="2608069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Iniciativa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Nombre de la iniciativa</a:t>
            </a:r>
          </a:p>
          <a:p>
            <a:r>
              <a:t>Área afectada</a:t>
            </a:r>
          </a:p>
          <a:p>
            <a:r>
              <a:t>Problema que resuelve</a:t>
            </a:r>
          </a:p>
          <a:p>
            <a:r>
              <a:t>Beneficio esperado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Iniciativa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Nombre de la iniciativa</a:t>
            </a:r>
          </a:p>
          <a:p>
            <a:r>
              <a:t>Área afectada</a:t>
            </a:r>
          </a:p>
          <a:p>
            <a:r>
              <a:t>Problema que resuelve</a:t>
            </a:r>
          </a:p>
          <a:p>
            <a:r>
              <a:t>Beneficio esperado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Iniciativa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Nombre de la iniciativa</a:t>
            </a:r>
          </a:p>
          <a:p>
            <a:r>
              <a:t>Área afectada</a:t>
            </a:r>
          </a:p>
          <a:p>
            <a:r>
              <a:t>Problema que resuelve</a:t>
            </a:r>
          </a:p>
          <a:p>
            <a:r>
              <a:t>Beneficio esperado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Impacto ingresos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Incremento potencial ventas</a:t>
            </a:r>
          </a:p>
          <a:p>
            <a:r>
              <a:t>Nuevos servicios</a:t>
            </a:r>
          </a:p>
          <a:p>
            <a:r>
              <a:t>Mejora conversión</a:t>
            </a:r>
          </a:p>
          <a:p>
            <a:r>
              <a:t>Escalabilidad ingresos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Impacto costes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Reducción horas trabajo</a:t>
            </a:r>
          </a:p>
          <a:p>
            <a:r>
              <a:t>Automatización tareas</a:t>
            </a:r>
          </a:p>
          <a:p>
            <a:r>
              <a:t>Eficiencia operativa</a:t>
            </a:r>
          </a:p>
          <a:p>
            <a:r>
              <a:t>Optimización recursos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087B4E-997B-A3C1-898C-50C5B3D52C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765700-8F1E-739B-C896-EBA00B55E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rgbClr val="000000"/>
                </a:solidFill>
              </a:rPr>
              <a:t>Guía para hacer este proyecto (II)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3A432DD-FA55-C62F-4F3A-9E582E48D325}"/>
              </a:ext>
            </a:extLst>
          </p:cNvPr>
          <p:cNvSpPr txBox="1"/>
          <p:nvPr/>
        </p:nvSpPr>
        <p:spPr>
          <a:xfrm>
            <a:off x="739048" y="1547460"/>
            <a:ext cx="13403482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s-ES" sz="2000" b="0" dirty="0"/>
              <a:t>Cómo completar los bloques del proyecto</a:t>
            </a:r>
          </a:p>
          <a:p>
            <a:pPr>
              <a:buNone/>
            </a:pPr>
            <a:endParaRPr lang="es-ES" sz="2000" b="0" dirty="0"/>
          </a:p>
          <a:p>
            <a:r>
              <a:rPr lang="es-ES" sz="2000" b="1" dirty="0"/>
              <a:t>1. Diagnóstico estratégico</a:t>
            </a:r>
          </a:p>
          <a:p>
            <a:r>
              <a:rPr lang="es-ES" sz="2000" dirty="0"/>
              <a:t>En este bloque debes </a:t>
            </a:r>
            <a:r>
              <a:rPr lang="es-ES" sz="2000" b="1" dirty="0"/>
              <a:t>analizar la situación actual del sector y de la empresa</a:t>
            </a:r>
            <a:r>
              <a:rPr lang="es-ES" sz="2000" dirty="0"/>
              <a:t>.</a:t>
            </a:r>
          </a:p>
          <a:p>
            <a:r>
              <a:rPr lang="es-ES" sz="2000" dirty="0"/>
              <a:t>El objetivo es </a:t>
            </a:r>
            <a:r>
              <a:rPr lang="es-ES" sz="2000" b="1" dirty="0"/>
              <a:t>entender si la empresa está preparada para incorporar IA y dónde puede mejorar</a:t>
            </a:r>
            <a:r>
              <a:rPr lang="es-ES" sz="2000" dirty="0"/>
              <a:t>.</a:t>
            </a:r>
            <a:br>
              <a:rPr lang="es-ES" sz="2000" dirty="0"/>
            </a:br>
            <a:endParaRPr lang="es-ES" sz="2000" dirty="0"/>
          </a:p>
          <a:p>
            <a:r>
              <a:rPr lang="es-ES" sz="2000" b="1" dirty="0"/>
              <a:t>2. Portfolio de iniciativas de IA</a:t>
            </a:r>
          </a:p>
          <a:p>
            <a:r>
              <a:rPr lang="es-ES" sz="2000" dirty="0"/>
              <a:t>En este bloque debes </a:t>
            </a:r>
            <a:r>
              <a:rPr lang="es-ES" sz="2000" b="1" dirty="0"/>
              <a:t>proponer soluciones concretas basadas en IA</a:t>
            </a:r>
            <a:r>
              <a:rPr lang="es-ES" sz="2000" dirty="0"/>
              <a:t>.</a:t>
            </a:r>
          </a:p>
          <a:p>
            <a:r>
              <a:rPr lang="es-ES" sz="2000" dirty="0"/>
              <a:t>El objetivo es </a:t>
            </a:r>
            <a:r>
              <a:rPr lang="es-ES" sz="2000" b="1" dirty="0"/>
              <a:t>priorizar las automatizaciones más útiles para la empresa</a:t>
            </a:r>
            <a:r>
              <a:rPr lang="es-ES" sz="2000" dirty="0"/>
              <a:t>.</a:t>
            </a:r>
          </a:p>
          <a:p>
            <a:endParaRPr lang="es-ES" sz="2000" dirty="0"/>
          </a:p>
          <a:p>
            <a:r>
              <a:rPr lang="es-ES" sz="2000" b="1" dirty="0"/>
              <a:t>3. Gobernanza de la IA</a:t>
            </a:r>
          </a:p>
          <a:p>
            <a:r>
              <a:rPr lang="es-ES" sz="2000" dirty="0"/>
              <a:t>Aquí debes explicar </a:t>
            </a:r>
            <a:r>
              <a:rPr lang="es-ES" sz="2000" b="1" dirty="0"/>
              <a:t>cómo se gestionará el uso responsable de la IA dentro de la empresa</a:t>
            </a:r>
            <a:r>
              <a:rPr lang="es-ES" sz="2000" dirty="0"/>
              <a:t>.</a:t>
            </a:r>
          </a:p>
          <a:p>
            <a:r>
              <a:rPr lang="es-ES" sz="2000" dirty="0"/>
              <a:t>El objetivo es </a:t>
            </a:r>
            <a:r>
              <a:rPr lang="es-ES" sz="2000" b="1" dirty="0"/>
              <a:t>garantizar que la IA se utilice de forma segura, ética y controlada</a:t>
            </a:r>
            <a:r>
              <a:rPr lang="es-ES" sz="2000" dirty="0"/>
              <a:t>.</a:t>
            </a:r>
          </a:p>
          <a:p>
            <a:pPr>
              <a:buNone/>
            </a:pPr>
            <a:br>
              <a:rPr lang="es-ES" sz="1400" dirty="0">
                <a:solidFill>
                  <a:srgbClr val="FF0000"/>
                </a:solidFill>
              </a:rPr>
            </a:br>
            <a:endParaRPr lang="es-E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87302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Priorización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Impacto esperado</a:t>
            </a:r>
          </a:p>
          <a:p>
            <a:r>
              <a:t>Coste implementación</a:t>
            </a:r>
          </a:p>
          <a:p>
            <a:r>
              <a:t>Facilidad técnica</a:t>
            </a:r>
          </a:p>
          <a:p>
            <a:r>
              <a:t>Tiempo de despliegue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Mapa impacto vs esfuerzo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Iniciativas alto impacto</a:t>
            </a:r>
          </a:p>
          <a:p>
            <a:r>
              <a:t>Quick wins</a:t>
            </a:r>
          </a:p>
          <a:p>
            <a:r>
              <a:t>Proyectos estratégicos</a:t>
            </a:r>
          </a:p>
          <a:p>
            <a:r>
              <a:t>Experimentos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Roadmap año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Pilotos IA</a:t>
            </a:r>
          </a:p>
          <a:p>
            <a:r>
              <a:t>Primeras automatizaciones</a:t>
            </a:r>
          </a:p>
          <a:p>
            <a:r>
              <a:t>Formación básica</a:t>
            </a:r>
          </a:p>
          <a:p>
            <a:r>
              <a:t>Infraestructura inicial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Roadmap año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Escalado de soluciones</a:t>
            </a:r>
          </a:p>
          <a:p>
            <a:r>
              <a:t>Integración con sistemas</a:t>
            </a:r>
          </a:p>
          <a:p>
            <a:r>
              <a:t>Optimización procesos</a:t>
            </a:r>
          </a:p>
          <a:p>
            <a:r>
              <a:t>Expansión de uso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Roadmap año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IA integrada en operaciones</a:t>
            </a:r>
          </a:p>
          <a:p>
            <a:r>
              <a:t>Optimización avanzada</a:t>
            </a:r>
          </a:p>
          <a:p>
            <a:r>
              <a:t>Nuevos modelos de negocio</a:t>
            </a:r>
          </a:p>
          <a:p>
            <a:r>
              <a:t>Ventaja competitiva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Infraestructura mínima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Cloud básico</a:t>
            </a:r>
          </a:p>
          <a:p>
            <a:r>
              <a:t>Almacenamiento datos</a:t>
            </a:r>
          </a:p>
          <a:p>
            <a:r>
              <a:t>APIs IA</a:t>
            </a:r>
          </a:p>
          <a:p>
            <a:r>
              <a:t>Gestión accesos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Uso OpenAI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Casos de uso</a:t>
            </a:r>
          </a:p>
          <a:p>
            <a:r>
              <a:t>Procesos automatizados</a:t>
            </a:r>
          </a:p>
          <a:p>
            <a:r>
              <a:t>Integraciones posibles</a:t>
            </a:r>
          </a:p>
          <a:p>
            <a:r>
              <a:t>Beneficios esperados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Uso Claude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Análisis de documentos</a:t>
            </a:r>
          </a:p>
          <a:p>
            <a:r>
              <a:t>Procesamiento de información</a:t>
            </a:r>
          </a:p>
          <a:p>
            <a:r>
              <a:t>Casos de uso internos</a:t>
            </a:r>
          </a:p>
          <a:p>
            <a:r>
              <a:t>Ventajas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Infraestructura Google Cloud free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Herramientas utilizadas</a:t>
            </a:r>
          </a:p>
          <a:p>
            <a:r>
              <a:t>Gestión datos</a:t>
            </a:r>
          </a:p>
          <a:p>
            <a:r>
              <a:t>Servicios IA disponibles</a:t>
            </a:r>
          </a:p>
          <a:p>
            <a:r>
              <a:t>Escalabilidad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Supervisión humana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Revisión de resultados</a:t>
            </a:r>
          </a:p>
          <a:p>
            <a:r>
              <a:t>Validación decisiones</a:t>
            </a:r>
          </a:p>
          <a:p>
            <a:r>
              <a:t>Control de errores</a:t>
            </a:r>
          </a:p>
          <a:p>
            <a:r>
              <a:t>Responsables supervisión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D5BFD3-39C9-BDF0-702B-40E2A6ACAC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42EA41-C27B-0245-1278-25CD0AD81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solidFill>
                  <a:srgbClr val="000000"/>
                </a:solidFill>
              </a:rPr>
              <a:t>Guía para hacer este proyecto (III)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A3E1F2B-7A12-F5B0-5341-B9DFA742325F}"/>
              </a:ext>
            </a:extLst>
          </p:cNvPr>
          <p:cNvSpPr txBox="1"/>
          <p:nvPr/>
        </p:nvSpPr>
        <p:spPr>
          <a:xfrm>
            <a:off x="609600" y="1909255"/>
            <a:ext cx="1061398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b="1" dirty="0"/>
              <a:t>4. Impacto y viabilidad</a:t>
            </a:r>
          </a:p>
          <a:p>
            <a:r>
              <a:rPr lang="es-ES" dirty="0"/>
              <a:t>En este bloque debes explicar </a:t>
            </a:r>
            <a:r>
              <a:rPr lang="es-ES" b="1" dirty="0"/>
              <a:t>qué beneficios generará el proyecto</a:t>
            </a:r>
            <a:r>
              <a:rPr lang="es-ES" dirty="0"/>
              <a:t>.</a:t>
            </a:r>
          </a:p>
          <a:p>
            <a:r>
              <a:rPr lang="es-ES" dirty="0"/>
              <a:t>El objetivo es demostrar que </a:t>
            </a:r>
            <a:r>
              <a:rPr lang="es-ES" b="1" dirty="0"/>
              <a:t>la propuesta de IA es viable y aporta valor al negocio</a:t>
            </a:r>
            <a:r>
              <a:rPr lang="es-E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6204425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E867A3-DAAD-C75A-8C6F-D5A971C2AC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A876E9-3F9D-86B2-080A-2060D263B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GOBERNANZA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F8B8690-DABB-5DA8-05FE-63706F9AAE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z="4000" b="1" dirty="0">
                <a:solidFill>
                  <a:schemeClr val="bg2">
                    <a:lumMod val="90000"/>
                  </a:schemeClr>
                </a:solidFill>
              </a:rPr>
              <a:t>BLOQUE 3</a:t>
            </a:r>
          </a:p>
        </p:txBody>
      </p:sp>
    </p:spTree>
    <p:extLst>
      <p:ext uri="{BB962C8B-B14F-4D97-AF65-F5344CB8AC3E}">
        <p14:creationId xmlns:p14="http://schemas.microsoft.com/office/powerpoint/2010/main" val="195569479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Política interna 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Principios de uso</a:t>
            </a:r>
          </a:p>
          <a:p>
            <a:r>
              <a:t>Usos permitidos</a:t>
            </a:r>
          </a:p>
          <a:p>
            <a:r>
              <a:t>Usos prohibidos</a:t>
            </a:r>
          </a:p>
          <a:p>
            <a:r>
              <a:t>Responsabilidades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Registro sistemas 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Nombre sistema</a:t>
            </a:r>
          </a:p>
          <a:p>
            <a:r>
              <a:t>Área responsable</a:t>
            </a:r>
          </a:p>
          <a:p>
            <a:r>
              <a:t>Nivel de riesgo</a:t>
            </a:r>
          </a:p>
          <a:p>
            <a:r>
              <a:t>Descripción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Clasificación riesgos AI 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Riesgo mínimo</a:t>
            </a:r>
          </a:p>
          <a:p>
            <a:r>
              <a:t>Riesgo limitado</a:t>
            </a:r>
          </a:p>
          <a:p>
            <a:r>
              <a:t>Alto riesgo</a:t>
            </a:r>
          </a:p>
          <a:p>
            <a:r>
              <a:t>Prohibido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Evaluación impacto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Impacto en privacidad</a:t>
            </a:r>
          </a:p>
          <a:p>
            <a:r>
              <a:t>Impacto en empleados</a:t>
            </a:r>
          </a:p>
          <a:p>
            <a:r>
              <a:t>Impacto en clientes</a:t>
            </a:r>
          </a:p>
          <a:p>
            <a:r>
              <a:t>Evaluación global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Comité IA simplificado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Composición</a:t>
            </a:r>
          </a:p>
          <a:p>
            <a:r>
              <a:t>Funciones</a:t>
            </a:r>
          </a:p>
          <a:p>
            <a:r>
              <a:t>Periodicidad reuniones</a:t>
            </a:r>
          </a:p>
          <a:p>
            <a:r>
              <a:t>Responsabilidades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Responsables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Responsable IA</a:t>
            </a:r>
          </a:p>
          <a:p>
            <a:r>
              <a:t>Responsable datos</a:t>
            </a:r>
          </a:p>
          <a:p>
            <a:r>
              <a:t>Responsable cumplimiento</a:t>
            </a:r>
          </a:p>
          <a:p>
            <a:r>
              <a:t>Responsable seguridad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Protocolos supervisión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Revisión periódica</a:t>
            </a:r>
          </a:p>
          <a:p>
            <a:r>
              <a:t>Control de calidad</a:t>
            </a:r>
          </a:p>
          <a:p>
            <a:r>
              <a:t>Seguimiento resultados</a:t>
            </a:r>
          </a:p>
          <a:p>
            <a:r>
              <a:t>Registro incidencias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Gestión datos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Calidad de datos</a:t>
            </a:r>
          </a:p>
          <a:p>
            <a:r>
              <a:t>Almacenamiento</a:t>
            </a:r>
          </a:p>
          <a:p>
            <a:r>
              <a:t>Acceso a datos</a:t>
            </a:r>
          </a:p>
          <a:p>
            <a:r>
              <a:t>Política de uso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Seguridad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Control de accesos</a:t>
            </a:r>
          </a:p>
          <a:p>
            <a:r>
              <a:t>Cifrado</a:t>
            </a:r>
          </a:p>
          <a:p>
            <a:r>
              <a:t>Copias de seguridad</a:t>
            </a:r>
          </a:p>
          <a:p>
            <a:r>
              <a:t>Monitorización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ACC85F-CAE2-6306-7805-B03535093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b="1" dirty="0">
                <a:solidFill>
                  <a:srgbClr val="000000"/>
                </a:solidFill>
              </a:rPr>
              <a:t>DATOS INICIALES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D4BC0BE-1D17-CEC8-941F-2CA367465A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b="1" dirty="0"/>
              <a:t>Sector:</a:t>
            </a:r>
          </a:p>
          <a:p>
            <a:pPr marL="0" indent="0">
              <a:buNone/>
            </a:pPr>
            <a:br>
              <a:rPr lang="es-ES" b="1" dirty="0"/>
            </a:br>
            <a:r>
              <a:rPr lang="es-ES" b="1" dirty="0"/>
              <a:t>Empresa: 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s-ES" b="1" dirty="0"/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2430167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Auditoría anual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Revisión cumplimiento</a:t>
            </a:r>
          </a:p>
          <a:p>
            <a:r>
              <a:t>Evaluación riesgos</a:t>
            </a:r>
          </a:p>
          <a:p>
            <a:r>
              <a:t>Revisión sistemas</a:t>
            </a:r>
          </a:p>
          <a:p>
            <a:r>
              <a:t>Informe auditoría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Formación empleados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Capacitación en IA</a:t>
            </a:r>
          </a:p>
          <a:p>
            <a:r>
              <a:t>Uso responsable</a:t>
            </a:r>
          </a:p>
          <a:p>
            <a:r>
              <a:t>Seguridad de datos</a:t>
            </a:r>
          </a:p>
          <a:p>
            <a:r>
              <a:t>Actualización continua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Gestión incidentes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Detección</a:t>
            </a:r>
          </a:p>
          <a:p>
            <a:r>
              <a:t>Reporte</a:t>
            </a:r>
          </a:p>
          <a:p>
            <a:r>
              <a:t>Investigación</a:t>
            </a:r>
          </a:p>
          <a:p>
            <a:r>
              <a:t>Corrección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Ética 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Principios éticos</a:t>
            </a:r>
          </a:p>
          <a:p>
            <a:r>
              <a:t>No discriminación</a:t>
            </a:r>
          </a:p>
          <a:p>
            <a:r>
              <a:t>Responsabilidad</a:t>
            </a:r>
          </a:p>
          <a:p>
            <a:r>
              <a:t>Supervisión humana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Transparencia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Comunicación uso IA</a:t>
            </a:r>
          </a:p>
          <a:p>
            <a:r>
              <a:t>Trazabilidad decisiones</a:t>
            </a:r>
          </a:p>
          <a:p>
            <a:r>
              <a:t>Información a usuarios</a:t>
            </a:r>
          </a:p>
          <a:p>
            <a:r>
              <a:t>Documentación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Checklist cumplimiento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Registro sistemas</a:t>
            </a:r>
          </a:p>
          <a:p>
            <a:r>
              <a:t>Evaluación impacto</a:t>
            </a:r>
          </a:p>
          <a:p>
            <a:r>
              <a:t>Supervisión humana</a:t>
            </a:r>
          </a:p>
          <a:p>
            <a:r>
              <a:t>Auditoría periódica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CA1F0E-B1B9-1898-8837-CFC4C29E60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CEBDDF-9BAF-2C38-74B4-08AE33669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IMPACTO Y VIABILIDAD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BA21FE3-7750-7D2F-B3F4-3643457607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z="4000" b="1" dirty="0">
                <a:solidFill>
                  <a:schemeClr val="bg2">
                    <a:lumMod val="90000"/>
                  </a:schemeClr>
                </a:solidFill>
              </a:rPr>
              <a:t>BLOQUE 4</a:t>
            </a:r>
          </a:p>
        </p:txBody>
      </p:sp>
    </p:spTree>
    <p:extLst>
      <p:ext uri="{BB962C8B-B14F-4D97-AF65-F5344CB8AC3E}">
        <p14:creationId xmlns:p14="http://schemas.microsoft.com/office/powerpoint/2010/main" val="80233848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Proyección financiera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Inversión estimada</a:t>
            </a:r>
          </a:p>
          <a:p>
            <a:r>
              <a:t>Ahorro costes</a:t>
            </a:r>
          </a:p>
          <a:p>
            <a:r>
              <a:t>Ingresos adicionales</a:t>
            </a:r>
          </a:p>
          <a:p>
            <a:r>
              <a:t>Proyección resultados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Escalabilidad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Capacidad expansión</a:t>
            </a:r>
          </a:p>
          <a:p>
            <a:r>
              <a:t>Adaptabilidad tecnológica</a:t>
            </a:r>
          </a:p>
          <a:p>
            <a:r>
              <a:t>Integración futura</a:t>
            </a:r>
          </a:p>
          <a:p>
            <a:r>
              <a:t>Crecimiento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Ventaja competitiva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Diferenciación en mercado</a:t>
            </a:r>
          </a:p>
          <a:p>
            <a:r>
              <a:t>Mejora eficiencia</a:t>
            </a:r>
          </a:p>
          <a:p>
            <a:r>
              <a:t>Innovación</a:t>
            </a:r>
          </a:p>
          <a:p>
            <a:r>
              <a:t>Valor para cliente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b="1" dirty="0">
                <a:solidFill>
                  <a:srgbClr val="000000"/>
                </a:solidFill>
              </a:rPr>
              <a:t>SECTOR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b="0" dirty="0">
                <a:solidFill>
                  <a:srgbClr val="000000"/>
                </a:solidFill>
              </a:rPr>
              <a:t>• </a:t>
            </a:r>
            <a:r>
              <a:rPr b="0" dirty="0" err="1">
                <a:solidFill>
                  <a:srgbClr val="000000"/>
                </a:solidFill>
              </a:rPr>
              <a:t>Tamaño</a:t>
            </a:r>
            <a:r>
              <a:rPr b="0" dirty="0">
                <a:solidFill>
                  <a:srgbClr val="000000"/>
                </a:solidFill>
              </a:rPr>
              <a:t> del mercado</a:t>
            </a:r>
          </a:p>
          <a:p>
            <a:pPr marL="0" indent="0">
              <a:buNone/>
            </a:pPr>
            <a:r>
              <a:rPr b="0" dirty="0">
                <a:solidFill>
                  <a:srgbClr val="000000"/>
                </a:solidFill>
              </a:rPr>
              <a:t>• Nivel de </a:t>
            </a:r>
            <a:r>
              <a:rPr b="0" dirty="0" err="1">
                <a:solidFill>
                  <a:srgbClr val="000000"/>
                </a:solidFill>
              </a:rPr>
              <a:t>digitalización</a:t>
            </a:r>
            <a:endParaRPr b="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b="0" dirty="0">
                <a:solidFill>
                  <a:srgbClr val="000000"/>
                </a:solidFill>
              </a:rPr>
              <a:t>• </a:t>
            </a:r>
            <a:r>
              <a:rPr b="0" dirty="0" err="1">
                <a:solidFill>
                  <a:srgbClr val="000000"/>
                </a:solidFill>
              </a:rPr>
              <a:t>Tendencias</a:t>
            </a:r>
            <a:r>
              <a:rPr b="0" dirty="0">
                <a:solidFill>
                  <a:srgbClr val="000000"/>
                </a:solidFill>
              </a:rPr>
              <a:t> </a:t>
            </a:r>
            <a:r>
              <a:rPr b="0" dirty="0" err="1">
                <a:solidFill>
                  <a:srgbClr val="000000"/>
                </a:solidFill>
              </a:rPr>
              <a:t>tecnológicas</a:t>
            </a:r>
            <a:endParaRPr b="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b="0" dirty="0">
                <a:solidFill>
                  <a:srgbClr val="000000"/>
                </a:solidFill>
              </a:rPr>
              <a:t>• </a:t>
            </a:r>
            <a:r>
              <a:rPr b="0" dirty="0" err="1">
                <a:solidFill>
                  <a:srgbClr val="000000"/>
                </a:solidFill>
              </a:rPr>
              <a:t>Competencia</a:t>
            </a:r>
            <a:endParaRPr b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ROI 3 años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Inversión total</a:t>
            </a:r>
          </a:p>
          <a:p>
            <a:r>
              <a:t>Beneficios esperados</a:t>
            </a:r>
          </a:p>
          <a:p>
            <a:r>
              <a:t>Retorno estimado</a:t>
            </a:r>
          </a:p>
          <a:p>
            <a:r>
              <a:t>Periodo recuperación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Inversión mínima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Infraestructura</a:t>
            </a:r>
          </a:p>
          <a:p>
            <a:r>
              <a:t>Herramientas IA</a:t>
            </a:r>
          </a:p>
          <a:p>
            <a:r>
              <a:t>Formación</a:t>
            </a:r>
          </a:p>
          <a:p>
            <a:r>
              <a:t>Implementación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Riesgos estratégicos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Dependencia tecnológica</a:t>
            </a:r>
          </a:p>
          <a:p>
            <a:r>
              <a:t>Fallo sistemas</a:t>
            </a:r>
          </a:p>
          <a:p>
            <a:r>
              <a:t>Riesgos reputacionales</a:t>
            </a:r>
          </a:p>
          <a:p>
            <a:r>
              <a:t>Cambios regulatorios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Mitigación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Supervisión humana</a:t>
            </a:r>
          </a:p>
          <a:p>
            <a:r>
              <a:t>Planes contingencia</a:t>
            </a:r>
          </a:p>
          <a:p>
            <a:r>
              <a:t>Diversificación tecnológica</a:t>
            </a:r>
          </a:p>
          <a:p>
            <a:r>
              <a:t>Controles internos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Cultura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Mentalidad innovación</a:t>
            </a:r>
          </a:p>
          <a:p>
            <a:r>
              <a:t>Adopción tecnológica</a:t>
            </a:r>
          </a:p>
          <a:p>
            <a:r>
              <a:t>Formación continua</a:t>
            </a:r>
          </a:p>
          <a:p>
            <a:r>
              <a:t>Colaboración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Indicadores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Productividad</a:t>
            </a:r>
          </a:p>
          <a:p>
            <a:r>
              <a:t>Ahorro costes</a:t>
            </a:r>
          </a:p>
          <a:p>
            <a:r>
              <a:t>Adopción IA</a:t>
            </a:r>
          </a:p>
          <a:p>
            <a:r>
              <a:t>Satisfacción cliente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Seguimiento trimestral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Revisión iniciativas</a:t>
            </a:r>
          </a:p>
          <a:p>
            <a:r>
              <a:t>Evaluación resultados</a:t>
            </a:r>
          </a:p>
          <a:p>
            <a:r>
              <a:t>Ajustes roadmap</a:t>
            </a:r>
          </a:p>
          <a:p>
            <a:r>
              <a:t>Informe dirección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Métricas subvencionables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Digitalización</a:t>
            </a:r>
          </a:p>
          <a:p>
            <a:r>
              <a:t>Innovación tecnológica</a:t>
            </a:r>
          </a:p>
          <a:p>
            <a:r>
              <a:t>Productividad</a:t>
            </a:r>
          </a:p>
          <a:p>
            <a:r>
              <a:t>Impacto económico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Conclusiones estratégicas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Principales hallazgos</a:t>
            </a:r>
          </a:p>
          <a:p>
            <a:r>
              <a:t>Impacto esperado</a:t>
            </a:r>
          </a:p>
          <a:p>
            <a:r>
              <a:t>Prioridades estratégicas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Plan acción inmediato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Acciones 90 días</a:t>
            </a:r>
          </a:p>
          <a:p>
            <a:r>
              <a:t>Primer piloto IA</a:t>
            </a:r>
          </a:p>
          <a:p>
            <a:r>
              <a:t>Formación inicial</a:t>
            </a:r>
          </a:p>
          <a:p>
            <a:r>
              <a:t>Automatización prioritaria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b="1" dirty="0">
                <a:solidFill>
                  <a:srgbClr val="000000"/>
                </a:solidFill>
              </a:rPr>
              <a:t>EMPRESA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b="0" dirty="0">
                <a:solidFill>
                  <a:srgbClr val="000000"/>
                </a:solidFill>
              </a:rPr>
              <a:t>• </a:t>
            </a:r>
            <a:r>
              <a:rPr b="0" dirty="0" err="1">
                <a:solidFill>
                  <a:srgbClr val="000000"/>
                </a:solidFill>
              </a:rPr>
              <a:t>Actividad</a:t>
            </a:r>
            <a:r>
              <a:rPr b="0" dirty="0">
                <a:solidFill>
                  <a:srgbClr val="000000"/>
                </a:solidFill>
              </a:rPr>
              <a:t> principal</a:t>
            </a:r>
          </a:p>
          <a:p>
            <a:pPr marL="0" indent="0">
              <a:buNone/>
            </a:pPr>
            <a:r>
              <a:rPr b="0" dirty="0">
                <a:solidFill>
                  <a:srgbClr val="000000"/>
                </a:solidFill>
              </a:rPr>
              <a:t>• Año </a:t>
            </a:r>
            <a:r>
              <a:rPr b="0" dirty="0" err="1">
                <a:solidFill>
                  <a:srgbClr val="000000"/>
                </a:solidFill>
              </a:rPr>
              <a:t>fundación</a:t>
            </a:r>
            <a:endParaRPr b="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b="0" dirty="0">
                <a:solidFill>
                  <a:srgbClr val="000000"/>
                </a:solidFill>
              </a:rPr>
              <a:t>• </a:t>
            </a:r>
            <a:r>
              <a:rPr b="0" dirty="0" err="1">
                <a:solidFill>
                  <a:srgbClr val="000000"/>
                </a:solidFill>
              </a:rPr>
              <a:t>Ubicación</a:t>
            </a:r>
            <a:endParaRPr b="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b="0" dirty="0">
                <a:solidFill>
                  <a:srgbClr val="000000"/>
                </a:solidFill>
              </a:rPr>
              <a:t>• Nº </a:t>
            </a:r>
            <a:r>
              <a:rPr b="0" dirty="0" err="1">
                <a:solidFill>
                  <a:srgbClr val="000000"/>
                </a:solidFill>
              </a:rPr>
              <a:t>empleados</a:t>
            </a:r>
            <a:endParaRPr b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Visión futura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Empresa AI‑driven</a:t>
            </a:r>
          </a:p>
          <a:p>
            <a:r>
              <a:t>Escalabilidad tecnológica</a:t>
            </a:r>
          </a:p>
          <a:p>
            <a:r>
              <a:t>Innovación continua</a:t>
            </a:r>
          </a:p>
          <a:p>
            <a:r>
              <a:t>Liderazgo sector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Cierre ejecutivo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Resumen del proyecto</a:t>
            </a:r>
          </a:p>
          <a:p>
            <a:r>
              <a:t>Impacto esperado</a:t>
            </a:r>
          </a:p>
          <a:p>
            <a:r>
              <a:t>Próximos pasos</a:t>
            </a:r>
          </a:p>
          <a:p>
            <a:r>
              <a:t>Mensaje final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6E414A-404A-96DD-C108-9296013A10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DIAGNOSTICO ESTRATEGICO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6D644BB-9914-37BD-7454-27FC10C9C9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sz="4000" b="1" dirty="0">
                <a:solidFill>
                  <a:schemeClr val="bg2">
                    <a:lumMod val="90000"/>
                  </a:schemeClr>
                </a:solidFill>
              </a:rPr>
              <a:t>BLOQUE 1</a:t>
            </a:r>
          </a:p>
        </p:txBody>
      </p:sp>
    </p:spTree>
    <p:extLst>
      <p:ext uri="{BB962C8B-B14F-4D97-AF65-F5344CB8AC3E}">
        <p14:creationId xmlns:p14="http://schemas.microsoft.com/office/powerpoint/2010/main" val="8097994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3600" b="1"/>
              <a:t>Sector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34491"/>
            <a:ext cx="10972800" cy="4525963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dirty="0" err="1"/>
              <a:t>Descripción</a:t>
            </a:r>
            <a:r>
              <a:rPr dirty="0"/>
              <a:t> del sector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dirty="0" err="1"/>
              <a:t>Tamaño</a:t>
            </a:r>
            <a:r>
              <a:rPr dirty="0"/>
              <a:t> del mercado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dirty="0" err="1"/>
              <a:t>Crecimiento</a:t>
            </a:r>
            <a:r>
              <a:rPr dirty="0"/>
              <a:t> </a:t>
            </a:r>
            <a:r>
              <a:rPr dirty="0" err="1"/>
              <a:t>anual</a:t>
            </a:r>
            <a:endParaRPr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dirty="0" err="1"/>
              <a:t>Principales</a:t>
            </a:r>
            <a:r>
              <a:rPr dirty="0"/>
              <a:t> </a:t>
            </a:r>
            <a:r>
              <a:rPr dirty="0" err="1"/>
              <a:t>actores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3E901DDEC2E2C4BA24829C23A5537E0" ma:contentTypeVersion="16" ma:contentTypeDescription="Crear nuevo documento." ma:contentTypeScope="" ma:versionID="37528c10c93e382dd7b63ba8d3ba54a5">
  <xsd:schema xmlns:xsd="http://www.w3.org/2001/XMLSchema" xmlns:xs="http://www.w3.org/2001/XMLSchema" xmlns:p="http://schemas.microsoft.com/office/2006/metadata/properties" xmlns:ns2="0b763924-cee2-4689-ac4f-e9ee5eb60e9c" xmlns:ns3="30c3b043-cb9e-40cf-a0d7-74233b2c5345" targetNamespace="http://schemas.microsoft.com/office/2006/metadata/properties" ma:root="true" ma:fieldsID="fee21b5ddf0b7cfefd060d8e819f1090" ns2:_="" ns3:_="">
    <xsd:import namespace="0b763924-cee2-4689-ac4f-e9ee5eb60e9c"/>
    <xsd:import namespace="30c3b043-cb9e-40cf-a0d7-74233b2c53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763924-cee2-4689-ac4f-e9ee5eb60e9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Etiquetas de imagen" ma:readOnly="false" ma:fieldId="{5cf76f15-5ced-4ddc-b409-7134ff3c332f}" ma:taxonomyMulti="true" ma:sspId="0ab2a972-c426-484b-ada7-7bebf5192d3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c3b043-cb9e-40cf-a0d7-74233b2c5345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90065e01-20a5-4bc4-90c5-24151688aa29}" ma:internalName="TaxCatchAll" ma:showField="CatchAllData" ma:web="30c3b043-cb9e-40cf-a0d7-74233b2c53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b763924-cee2-4689-ac4f-e9ee5eb60e9c">
      <Terms xmlns="http://schemas.microsoft.com/office/infopath/2007/PartnerControls"/>
    </lcf76f155ced4ddcb4097134ff3c332f>
    <TaxCatchAll xmlns="30c3b043-cb9e-40cf-a0d7-74233b2c5345" xsi:nil="true"/>
  </documentManagement>
</p:properties>
</file>

<file path=customXml/itemProps1.xml><?xml version="1.0" encoding="utf-8"?>
<ds:datastoreItem xmlns:ds="http://schemas.openxmlformats.org/officeDocument/2006/customXml" ds:itemID="{9528F26F-1F97-4299-89C6-74BC0AB82819}"/>
</file>

<file path=customXml/itemProps2.xml><?xml version="1.0" encoding="utf-8"?>
<ds:datastoreItem xmlns:ds="http://schemas.openxmlformats.org/officeDocument/2006/customXml" ds:itemID="{C71D9DE7-190C-4697-9097-CFB535D1F27B}"/>
</file>

<file path=customXml/itemProps3.xml><?xml version="1.0" encoding="utf-8"?>
<ds:datastoreItem xmlns:ds="http://schemas.openxmlformats.org/officeDocument/2006/customXml" ds:itemID="{7A153B00-D656-4EBE-8304-C1AAD601021E}"/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981</Words>
  <Application>Microsoft Macintosh PowerPoint</Application>
  <PresentationFormat>Panorámica</PresentationFormat>
  <Paragraphs>355</Paragraphs>
  <Slides>71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71</vt:i4>
      </vt:variant>
    </vt:vector>
  </HeadingPairs>
  <TitlesOfParts>
    <vt:vector size="76" baseType="lpstr">
      <vt:lpstr>Aptos</vt:lpstr>
      <vt:lpstr>Arial</vt:lpstr>
      <vt:lpstr>Calibri</vt:lpstr>
      <vt:lpstr>Lato</vt:lpstr>
      <vt:lpstr>Office Theme</vt:lpstr>
      <vt:lpstr>PROYECTO APLICADO </vt:lpstr>
      <vt:lpstr>Guía para hacer este proyecto</vt:lpstr>
      <vt:lpstr>Guía para hacer este proyecto (II)</vt:lpstr>
      <vt:lpstr>Guía para hacer este proyecto (III)</vt:lpstr>
      <vt:lpstr>DATOS INICIALES</vt:lpstr>
      <vt:lpstr>SECTOR</vt:lpstr>
      <vt:lpstr>EMPRESA</vt:lpstr>
      <vt:lpstr>DIAGNOSTICO ESTRATEGICO</vt:lpstr>
      <vt:lpstr>Sector</vt:lpstr>
      <vt:lpstr>Tendencias mercado</vt:lpstr>
      <vt:lpstr>Amenazas competitivas</vt:lpstr>
      <vt:lpstr>Oportunidades IA</vt:lpstr>
      <vt:lpstr>Posicionamiento actual</vt:lpstr>
      <vt:lpstr>Modelo negocio</vt:lpstr>
      <vt:lpstr>Madurez digital</vt:lpstr>
      <vt:lpstr>Infraestructura actual</vt:lpstr>
      <vt:lpstr>Uso actual IA</vt:lpstr>
      <vt:lpstr>Debilidades</vt:lpstr>
      <vt:lpstr>Fortalezas</vt:lpstr>
      <vt:lpstr>Análisis DAFO IA</vt:lpstr>
      <vt:lpstr>Riesgos externos</vt:lpstr>
      <vt:lpstr>Regulación aplicable</vt:lpstr>
      <vt:lpstr>Conclusión diagnóstico</vt:lpstr>
      <vt:lpstr>PORTFOLIO IA</vt:lpstr>
      <vt:lpstr>Iniciativa 1</vt:lpstr>
      <vt:lpstr>Iniciativa 2</vt:lpstr>
      <vt:lpstr>Iniciativa 3</vt:lpstr>
      <vt:lpstr>Impacto ingresos</vt:lpstr>
      <vt:lpstr>Impacto costes</vt:lpstr>
      <vt:lpstr>Priorización</vt:lpstr>
      <vt:lpstr>Mapa impacto vs esfuerzo</vt:lpstr>
      <vt:lpstr>Roadmap año 1</vt:lpstr>
      <vt:lpstr>Roadmap año 2</vt:lpstr>
      <vt:lpstr>Roadmap año 3</vt:lpstr>
      <vt:lpstr>Infraestructura mínima</vt:lpstr>
      <vt:lpstr>Uso OpenAI</vt:lpstr>
      <vt:lpstr>Uso Claude</vt:lpstr>
      <vt:lpstr>Infraestructura Google Cloud free</vt:lpstr>
      <vt:lpstr>Supervisión humana</vt:lpstr>
      <vt:lpstr>GOBERNANZA</vt:lpstr>
      <vt:lpstr>Política interna IA</vt:lpstr>
      <vt:lpstr>Registro sistemas IA</vt:lpstr>
      <vt:lpstr>Clasificación riesgos AI Act</vt:lpstr>
      <vt:lpstr>Evaluación impacto</vt:lpstr>
      <vt:lpstr>Comité IA simplificado</vt:lpstr>
      <vt:lpstr>Responsables</vt:lpstr>
      <vt:lpstr>Protocolos supervisión</vt:lpstr>
      <vt:lpstr>Gestión datos</vt:lpstr>
      <vt:lpstr>Seguridad</vt:lpstr>
      <vt:lpstr>Auditoría anual</vt:lpstr>
      <vt:lpstr>Formación empleados</vt:lpstr>
      <vt:lpstr>Gestión incidentes</vt:lpstr>
      <vt:lpstr>Ética IA</vt:lpstr>
      <vt:lpstr>Transparencia</vt:lpstr>
      <vt:lpstr>Checklist cumplimiento</vt:lpstr>
      <vt:lpstr>IMPACTO Y VIABILIDAD</vt:lpstr>
      <vt:lpstr>Proyección financiera</vt:lpstr>
      <vt:lpstr>Escalabilidad</vt:lpstr>
      <vt:lpstr>Ventaja competitiva</vt:lpstr>
      <vt:lpstr>ROI 3 años</vt:lpstr>
      <vt:lpstr>Inversión mínima</vt:lpstr>
      <vt:lpstr>Riesgos estratégicos</vt:lpstr>
      <vt:lpstr>Mitigación</vt:lpstr>
      <vt:lpstr>Cultura digital</vt:lpstr>
      <vt:lpstr>Indicadores control</vt:lpstr>
      <vt:lpstr>Seguimiento trimestral</vt:lpstr>
      <vt:lpstr>Métricas subvencionables</vt:lpstr>
      <vt:lpstr>Conclusiones estratégicas</vt:lpstr>
      <vt:lpstr>Plan acción inmediato</vt:lpstr>
      <vt:lpstr>Visión futura</vt:lpstr>
      <vt:lpstr>Cierre ejecutivo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Sergio Montes Mas</cp:lastModifiedBy>
  <cp:revision>9</cp:revision>
  <dcterms:created xsi:type="dcterms:W3CDTF">2013-01-27T09:14:16Z</dcterms:created>
  <dcterms:modified xsi:type="dcterms:W3CDTF">2026-03-08T11:17:01Z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0x01010093E901DDEC2E2C4BA24829C23A5537E0</vt:lpwstr>
  </property>
</Properties>
</file>