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9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1"/>
  </p:notesMasterIdLst>
  <p:sldIdLst>
    <p:sldId id="328" r:id="rId2"/>
    <p:sldId id="329" r:id="rId3"/>
    <p:sldId id="330" r:id="rId4"/>
    <p:sldId id="402" r:id="rId5"/>
    <p:sldId id="403" r:id="rId6"/>
    <p:sldId id="404" r:id="rId7"/>
    <p:sldId id="405" r:id="rId8"/>
    <p:sldId id="332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406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407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408" r:id="rId44"/>
    <p:sldId id="291" r:id="rId45"/>
    <p:sldId id="292" r:id="rId46"/>
    <p:sldId id="293" r:id="rId47"/>
    <p:sldId id="294" r:id="rId48"/>
    <p:sldId id="295" r:id="rId49"/>
    <p:sldId id="296" r:id="rId50"/>
    <p:sldId id="297" r:id="rId51"/>
    <p:sldId id="298" r:id="rId52"/>
    <p:sldId id="299" r:id="rId53"/>
    <p:sldId id="300" r:id="rId54"/>
    <p:sldId id="301" r:id="rId55"/>
    <p:sldId id="302" r:id="rId56"/>
    <p:sldId id="303" r:id="rId57"/>
    <p:sldId id="304" r:id="rId58"/>
    <p:sldId id="305" r:id="rId59"/>
    <p:sldId id="409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/>
    <p:restoredTop sz="94752"/>
  </p:normalViewPr>
  <p:slideViewPr>
    <p:cSldViewPr snapToGrid="0" snapToObjects="1">
      <p:cViewPr varScale="1">
        <p:scale>
          <a:sx n="108" d="100"/>
          <a:sy n="108" d="100"/>
        </p:scale>
        <p:origin x="232" y="3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customXml" Target="../customXml/item2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78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customXml" Target="../customXml/item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7BA6C-50EF-F546-B97D-77C64E862317}" type="datetimeFigureOut">
              <a:rPr lang="es-ES" smtClean="0"/>
              <a:t>8/3/26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1AEEE-CAB7-0C4B-80EB-142D37515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47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0733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36FAF-1694-8D9C-52FF-9095508C8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20630B6-F291-CA2C-1EE4-9F8A0E28A4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CBCFD0F-5614-7E35-84F9-9CF4ABD0C4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60EC356-4CF4-CF6B-5AB1-3B7D2E0E5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9049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926C7-3AE2-972D-8142-0FD68EA93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7C10BD3-8456-595E-5DDC-68F841D731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731E656-58B9-816D-8438-203433F9BB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34B4906-3503-D3CE-48AA-BD8FAF879C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2275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AB1377-BF52-681F-88EC-9A1133878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F7E9A36-9733-4CC7-A3E8-76521B539B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2D47AD-3A75-1729-F1D6-47C6FE1DF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323BF5-9255-C52B-92A1-F4F9E739F2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122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708C4-B177-C61E-BBC3-EF85D9089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B5208E8-3835-DA16-0653-C0421311D6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26521F5D-EAB5-592F-B05F-0E4A3D5CEC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EE78EC-FDA3-6FBD-C005-367547485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B1AEEE-CAB7-0C4B-80EB-142D37515057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879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0344ECC0-7A61-606E-59A3-BD5D927C4CC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0968" y="2785141"/>
            <a:ext cx="9144000" cy="2387600"/>
          </a:xfrm>
        </p:spPr>
        <p:txBody>
          <a:bodyPr>
            <a:normAutofit/>
          </a:bodyPr>
          <a:lstStyle/>
          <a:p>
            <a:r>
              <a:rPr lang="es-ES" sz="4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s-ES" b="0" dirty="0">
                <a:solidFill>
                  <a:schemeClr val="tx1"/>
                </a:solidFill>
              </a:rPr>
              <a:t>Nombre alumno:</a:t>
            </a:r>
          </a:p>
          <a:p>
            <a:pPr algn="l"/>
            <a:r>
              <a:rPr b="0" dirty="0">
                <a:solidFill>
                  <a:schemeClr val="tx1"/>
                </a:solidFill>
              </a:rPr>
              <a:t>DNI:</a:t>
            </a:r>
          </a:p>
          <a:p>
            <a:pPr algn="l"/>
            <a:r>
              <a:rPr b="0" dirty="0" err="1">
                <a:solidFill>
                  <a:schemeClr val="tx1"/>
                </a:solidFill>
              </a:rPr>
              <a:t>Edición</a:t>
            </a:r>
            <a:r>
              <a:rPr b="0" dirty="0">
                <a:solidFill>
                  <a:schemeClr val="tx1"/>
                </a:solidFill>
              </a:rPr>
              <a:t>:</a:t>
            </a:r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524000" y="1666038"/>
            <a:ext cx="9144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b="1" dirty="0"/>
              <a:t>Gestión Estratégica y Digitalización de Entidades Deportivas</a:t>
            </a:r>
            <a:r>
              <a:rPr lang="es-ES" sz="8000" dirty="0"/>
              <a:t> </a:t>
            </a:r>
            <a:endParaRPr lang="es-ES" sz="8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433887"/>
            <a:ext cx="73311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800" b="1" i="0" dirty="0" err="1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800" b="1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s-ES" sz="3600" b="0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Estructura organizativa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Estructura jerárquica de la organización</a:t>
            </a:r>
          </a:p>
          <a:p>
            <a:r>
              <a:t>Principales departamentos</a:t>
            </a:r>
          </a:p>
          <a:p>
            <a:r>
              <a:t>Roles clave del equipo directivo</a:t>
            </a:r>
          </a:p>
          <a:p>
            <a:r>
              <a:t>Número aproximado de empleados</a:t>
            </a:r>
          </a:p>
          <a:p>
            <a:r>
              <a:t>Áreas estratégicas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Modelo de negocio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Servicios principales ofrecidos</a:t>
            </a:r>
          </a:p>
          <a:p>
            <a:r>
              <a:t>Productos o actividades deportivas</a:t>
            </a:r>
          </a:p>
          <a:p>
            <a:r>
              <a:t>Propuesta de valor actual</a:t>
            </a:r>
          </a:p>
          <a:p>
            <a:r>
              <a:t>Canales de prestación del servicio</a:t>
            </a:r>
          </a:p>
          <a:p>
            <a:r>
              <a:t>Relación con clientes o socios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Fuentes de ingresos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Cuotas o membresías</a:t>
            </a:r>
          </a:p>
          <a:p>
            <a:r>
              <a:t>Servicios o entrenamientos especializados</a:t>
            </a:r>
          </a:p>
          <a:p>
            <a:r>
              <a:t>Eventos deportivos</a:t>
            </a:r>
          </a:p>
          <a:p>
            <a:r>
              <a:t>Patrocinios o acuerdos comerciales</a:t>
            </a:r>
          </a:p>
          <a:p>
            <a:r>
              <a:t>Venta de productos o merchandising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Análisis del entorno competitivo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Principales competidores</a:t>
            </a:r>
          </a:p>
          <a:p>
            <a:r>
              <a:t>Tipo de competidores del sector</a:t>
            </a:r>
          </a:p>
          <a:p>
            <a:r>
              <a:t>Ventajas competitivas de la entidad</a:t>
            </a:r>
          </a:p>
          <a:p>
            <a:r>
              <a:t>Debilidades frente a la competencia</a:t>
            </a:r>
          </a:p>
          <a:p>
            <a:r>
              <a:t>Nivel de digitalización del mercado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Tendencias del sector deportivo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Digitalización del deporte</a:t>
            </a:r>
          </a:p>
          <a:p>
            <a:r>
              <a:t>Nuevos hábitos de consumo deportivo</a:t>
            </a:r>
          </a:p>
          <a:p>
            <a:r>
              <a:t>Plataformas digitales deportivas</a:t>
            </a:r>
          </a:p>
          <a:p>
            <a:r>
              <a:t>Uso de datos y analítica</a:t>
            </a:r>
          </a:p>
          <a:p>
            <a:r>
              <a:t>Tecnologías emergentes en el deporte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Diagnóstico digital inicial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Presencia digital actual</a:t>
            </a:r>
          </a:p>
          <a:p>
            <a:r>
              <a:t>Uso de redes sociales</a:t>
            </a:r>
          </a:p>
          <a:p>
            <a:r>
              <a:t>Herramientas tecnológicas disponibles</a:t>
            </a:r>
          </a:p>
          <a:p>
            <a:r>
              <a:t>Nivel de automatización de procesos</a:t>
            </a:r>
          </a:p>
          <a:p>
            <a:r>
              <a:t>Nivel de madurez digital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EDCA4-AB7C-F9CA-CFD5-CA3463CE2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2C9042-24A7-E7A8-B08D-54F7E9D0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TRANSFORMACION DIGITAL GLOBAL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32C4EE-49D6-2A36-193F-B084B2E95E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2152069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Necesidad de transformación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Cambios en el entorno deportivo</a:t>
            </a:r>
          </a:p>
          <a:p>
            <a:r>
              <a:t>Nuevas expectativas de los usuarios</a:t>
            </a:r>
          </a:p>
          <a:p>
            <a:r>
              <a:t>Limitaciones del modelo actual</a:t>
            </a:r>
          </a:p>
          <a:p>
            <a:r>
              <a:t>Oportunidades de digitalización</a:t>
            </a:r>
          </a:p>
          <a:p>
            <a:r>
              <a:t>Riesgos de no transformarse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Objetivos estratégicos digitales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 crecimiento digital</a:t>
            </a:r>
          </a:p>
          <a:p>
            <a:r>
              <a:t>Desarrollo de nuevos servicios online</a:t>
            </a:r>
          </a:p>
          <a:p>
            <a:r>
              <a:t>Mejora de experiencia del usuario</a:t>
            </a:r>
          </a:p>
          <a:p>
            <a:r>
              <a:t>Optimización de procesos internos</a:t>
            </a:r>
          </a:p>
          <a:p>
            <a:r>
              <a:t>Diversificación de ingresos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Nuevo modelo organizativo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Creación de nuevos roles digitales</a:t>
            </a:r>
          </a:p>
          <a:p>
            <a:r>
              <a:t>Integración de tecnología y negocio</a:t>
            </a:r>
          </a:p>
          <a:p>
            <a:r>
              <a:t>Nuevas competencias del equipo</a:t>
            </a:r>
          </a:p>
          <a:p>
            <a:r>
              <a:t>Trabajo transversal entre áreas</a:t>
            </a:r>
          </a:p>
          <a:p>
            <a:r>
              <a:t>Organización orientada a datos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s-ES" dirty="0"/>
              <a:t>Este proyecto tiene </a:t>
            </a:r>
            <a:r>
              <a:rPr lang="es-ES" b="1" dirty="0"/>
              <a:t>como objetivo analizar una entidad del sector deportivo y diseñar una propuesta de transformación estratégica y digita</a:t>
            </a:r>
            <a:r>
              <a:rPr lang="es-ES" dirty="0"/>
              <a:t>l que mejore su competitividad, su modelo de negocio y su relación con los usuarios. </a:t>
            </a:r>
          </a:p>
          <a:p>
            <a:pPr marL="0" indent="0" algn="l">
              <a:buNone/>
            </a:pPr>
            <a:endParaRPr lang="es-ES" dirty="0"/>
          </a:p>
          <a:p>
            <a:pPr marL="0" indent="0" algn="l">
              <a:buNone/>
            </a:pPr>
            <a:r>
              <a:rPr lang="es-ES" dirty="0"/>
              <a:t>La plantilla de </a:t>
            </a:r>
            <a:r>
              <a:rPr lang="es-ES" dirty="0" err="1"/>
              <a:t>slides</a:t>
            </a:r>
            <a:r>
              <a:rPr lang="es-ES" dirty="0"/>
              <a:t> sigue una secuencia lógica de análisis, diagnóstico y propuesta estratégica, por lo que es recomendable completar el trabajo siguiendo el orden de los bloques. </a:t>
            </a:r>
            <a:r>
              <a:rPr lang="es-ES" b="1" dirty="0"/>
              <a:t>No es necesario escribir textos largos</a:t>
            </a:r>
            <a:r>
              <a:rPr lang="es-ES" dirty="0"/>
              <a:t>: lo importante es mostrar capacidad de análisis, pensamiento estratégico y comprensión del impacto de la digitalización en el deporte. </a:t>
            </a:r>
          </a:p>
          <a:p>
            <a:pPr marL="0" indent="0" algn="l">
              <a:buNone/>
            </a:pPr>
            <a:endParaRPr lang="es-ES" dirty="0"/>
          </a:p>
          <a:p>
            <a:pPr marL="0" indent="0" algn="l">
              <a:buNone/>
            </a:pPr>
            <a:r>
              <a:rPr lang="es-ES" dirty="0"/>
              <a:t>Para cada </a:t>
            </a:r>
            <a:r>
              <a:rPr lang="es-ES" dirty="0" err="1"/>
              <a:t>slide</a:t>
            </a:r>
            <a:r>
              <a:rPr lang="es-ES" dirty="0"/>
              <a:t> se recomienda utilizar </a:t>
            </a:r>
            <a:r>
              <a:rPr lang="es-ES" dirty="0" err="1"/>
              <a:t>bullets</a:t>
            </a:r>
            <a:r>
              <a:rPr lang="es-ES" dirty="0"/>
              <a:t> claros y sintéticos, apoyados cuando sea posible con datos, ejemplos, gráficos o esquemas.</a:t>
            </a: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Cultura organizacional y liderazgo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Promoción de mentalidad digital</a:t>
            </a:r>
          </a:p>
          <a:p>
            <a:r>
              <a:t>Liderazgo orientado a innovación</a:t>
            </a:r>
          </a:p>
          <a:p>
            <a:r>
              <a:t>Formación continua del equipo</a:t>
            </a:r>
          </a:p>
          <a:p>
            <a:r>
              <a:t>Colaboración interna</a:t>
            </a:r>
          </a:p>
          <a:p>
            <a:r>
              <a:t>Toma de decisiones basada en datos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Diagnóstico tecnológico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Infraestructura tecnológica existente</a:t>
            </a:r>
          </a:p>
          <a:p>
            <a:r>
              <a:t>Herramientas de gestión utilizadas</a:t>
            </a:r>
          </a:p>
          <a:p>
            <a:r>
              <a:t>Sistemas de pago y reservas</a:t>
            </a:r>
          </a:p>
          <a:p>
            <a:r>
              <a:t>Plataformas de comunicación</a:t>
            </a:r>
          </a:p>
          <a:p>
            <a:r>
              <a:t>Limitaciones tecnológicas actuales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Implementación de CRM deportivo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 del sistema CRM</a:t>
            </a:r>
          </a:p>
          <a:p>
            <a:r>
              <a:t>Gestión de socios o clientes</a:t>
            </a:r>
          </a:p>
          <a:p>
            <a:r>
              <a:t>Segmentación de usuarios</a:t>
            </a:r>
          </a:p>
          <a:p>
            <a:r>
              <a:t>Automatización de marketing</a:t>
            </a:r>
          </a:p>
          <a:p>
            <a:r>
              <a:t>Seguimiento del ciclo de vida del cliente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ERP o software de gestión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Gestión administrativa y financiera</a:t>
            </a:r>
          </a:p>
          <a:p>
            <a:r>
              <a:t>Facturación y control contable</a:t>
            </a:r>
          </a:p>
          <a:p>
            <a:r>
              <a:t>Gestión de reservas y servicios</a:t>
            </a:r>
          </a:p>
          <a:p>
            <a:r>
              <a:t>Integración de áreas internas</a:t>
            </a:r>
          </a:p>
          <a:p>
            <a:r>
              <a:t>Optimización operativa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Intelligence y analítica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Uso de herramientas de análisis de datos</a:t>
            </a:r>
          </a:p>
          <a:p>
            <a:r>
              <a:t>Creación de paneles de control</a:t>
            </a:r>
          </a:p>
          <a:p>
            <a:r>
              <a:t>Seguimiento de métricas clave</a:t>
            </a:r>
          </a:p>
          <a:p>
            <a:r>
              <a:t>Análisis de comportamiento de usuarios</a:t>
            </a:r>
          </a:p>
          <a:p>
            <a:r>
              <a:t>Soporte a la toma de decisiones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Automatización de procesos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Automatización de marketing</a:t>
            </a:r>
          </a:p>
          <a:p>
            <a:r>
              <a:t>Automatización de reservas</a:t>
            </a:r>
          </a:p>
          <a:p>
            <a:r>
              <a:t>Automatización de pagos</a:t>
            </a:r>
          </a:p>
          <a:p>
            <a:r>
              <a:t>Automatización de comunicaciones</a:t>
            </a:r>
          </a:p>
          <a:p>
            <a:r>
              <a:t>Automatización de informes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Roadmap tecnológico por fases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Fase inicial de digitalización</a:t>
            </a:r>
          </a:p>
          <a:p>
            <a:r>
              <a:t>Fase de integración tecnológica</a:t>
            </a:r>
          </a:p>
          <a:p>
            <a:r>
              <a:t>Fase de desarrollo de servicios digitales</a:t>
            </a:r>
          </a:p>
          <a:p>
            <a:r>
              <a:t>Fase de optimización</a:t>
            </a:r>
          </a:p>
          <a:p>
            <a:r>
              <a:t>Fase de escalabilidad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67410-C02F-67AD-CBAD-32D279B58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F65D72-F475-A403-7727-FB78B039B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MARKETING DEPORTIVO DIGITAL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B1CFAB6-B303-6DF7-8E6A-DCD5CED41D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22222859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Propuesta de valor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Beneficios digitales para el usuario</a:t>
            </a:r>
          </a:p>
          <a:p>
            <a:r>
              <a:t>Diferenciación frente a competidores</a:t>
            </a:r>
          </a:p>
          <a:p>
            <a:r>
              <a:t>Experiencia digital ofrecida</a:t>
            </a:r>
          </a:p>
          <a:p>
            <a:r>
              <a:t>Valor añadido del servicio</a:t>
            </a:r>
          </a:p>
          <a:p>
            <a:r>
              <a:t>Ventajas competitivas digitales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Posicionamiento y branding deportivo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Posicionamiento estratégico de marca</a:t>
            </a:r>
          </a:p>
          <a:p>
            <a:r>
              <a:t>Valores de marca</a:t>
            </a:r>
          </a:p>
          <a:p>
            <a:r>
              <a:t>Identidad visual</a:t>
            </a:r>
          </a:p>
          <a:p>
            <a:r>
              <a:t>Personalidad de marca</a:t>
            </a:r>
          </a:p>
          <a:p>
            <a:r>
              <a:t>Percepción del mercado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b="1" dirty="0"/>
              <a:t>Guía para hacer este proyecto (II)</a:t>
            </a:r>
            <a:br>
              <a:rPr lang="es-ES" b="1" dirty="0"/>
            </a:br>
            <a:endParaRPr lang="es-ES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638025-5CF8-39EA-71B1-C83F1E3E2DCC}"/>
              </a:ext>
            </a:extLst>
          </p:cNvPr>
          <p:cNvSpPr txBox="1"/>
          <p:nvPr/>
        </p:nvSpPr>
        <p:spPr>
          <a:xfrm>
            <a:off x="692727" y="1417638"/>
            <a:ext cx="12268200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600" b="1" dirty="0"/>
              <a:t>Sector y entidad: información</a:t>
            </a:r>
          </a:p>
          <a:p>
            <a:r>
              <a:rPr lang="es-ES" sz="1600" dirty="0"/>
              <a:t>El primer paso consiste en definir </a:t>
            </a:r>
            <a:r>
              <a:rPr lang="es-ES" sz="1600" b="1" dirty="0"/>
              <a:t>qué tipo de organización deportiva se analizará</a:t>
            </a:r>
            <a:r>
              <a:rPr lang="es-ES" sz="1600" dirty="0"/>
              <a:t> (club, federación, gimnasio, academia, empresa de servicios deportivos o eventos).</a:t>
            </a:r>
          </a:p>
          <a:p>
            <a:r>
              <a:rPr lang="es-ES" sz="1600" dirty="0"/>
              <a:t>El objetivo es </a:t>
            </a:r>
            <a:r>
              <a:rPr lang="es-ES" sz="1600" b="1" dirty="0"/>
              <a:t>situar en el contexto de la organización que se va a estudiar</a:t>
            </a:r>
            <a:r>
              <a:rPr lang="es-ES" sz="1600" dirty="0"/>
              <a:t>.</a:t>
            </a:r>
            <a:br>
              <a:rPr lang="es-ES" sz="1600" dirty="0"/>
            </a:br>
            <a:endParaRPr lang="es-ES" sz="1600" dirty="0"/>
          </a:p>
          <a:p>
            <a:r>
              <a:rPr lang="es-ES" sz="1600" b="1" dirty="0"/>
              <a:t>1. Análisis del contexto y diagnóstico</a:t>
            </a:r>
          </a:p>
          <a:p>
            <a:r>
              <a:rPr lang="es-ES" sz="1600" dirty="0"/>
              <a:t>En este bloque debes explicar </a:t>
            </a:r>
            <a:r>
              <a:rPr lang="es-ES" sz="1600" b="1" dirty="0"/>
              <a:t>cómo funciona la entidad actualmente</a:t>
            </a:r>
            <a:r>
              <a:rPr lang="es-ES" sz="1600" dirty="0"/>
              <a:t> y cuál es su situación dentro del sector deportivo.</a:t>
            </a:r>
          </a:p>
          <a:p>
            <a:r>
              <a:rPr lang="es-ES" sz="1600" dirty="0"/>
              <a:t>El objetivo es </a:t>
            </a:r>
            <a:r>
              <a:rPr lang="es-ES" sz="1600" b="1" dirty="0"/>
              <a:t>entender el punto de partida de la entidad y su posicionamiento competitivo</a:t>
            </a:r>
            <a:r>
              <a:rPr lang="es-ES" sz="1600" dirty="0"/>
              <a:t>.</a:t>
            </a:r>
            <a:br>
              <a:rPr lang="es-ES" sz="1600" dirty="0"/>
            </a:br>
            <a:endParaRPr lang="es-ES" sz="1600" dirty="0"/>
          </a:p>
          <a:p>
            <a:r>
              <a:rPr lang="es-ES" sz="1600" b="1" dirty="0"/>
              <a:t>2. Transformación Digital global</a:t>
            </a:r>
          </a:p>
          <a:p>
            <a:r>
              <a:rPr lang="es-ES" sz="1600" dirty="0"/>
              <a:t>Aquí debes evaluar </a:t>
            </a:r>
            <a:r>
              <a:rPr lang="es-ES" sz="1600" b="1" dirty="0"/>
              <a:t>el nivel actual de digitalización de la organización</a:t>
            </a:r>
            <a:r>
              <a:rPr lang="es-ES" sz="1600" dirty="0"/>
              <a:t>.</a:t>
            </a:r>
          </a:p>
          <a:p>
            <a:r>
              <a:rPr lang="es-ES" sz="1600" dirty="0"/>
              <a:t>El objetivo es </a:t>
            </a:r>
            <a:r>
              <a:rPr lang="es-ES" sz="1600" b="1" dirty="0"/>
              <a:t>identificar fortalezas, debilidades y oportunidades de mejora tecnológica</a:t>
            </a:r>
            <a:r>
              <a:rPr lang="es-ES" sz="1600" dirty="0"/>
              <a:t>.</a:t>
            </a:r>
          </a:p>
          <a:p>
            <a:endParaRPr lang="es-ES" sz="1600" dirty="0"/>
          </a:p>
          <a:p>
            <a:r>
              <a:rPr lang="es-ES" sz="1600" b="1" dirty="0"/>
              <a:t>3. Estrategia de marketing deportivo digital</a:t>
            </a:r>
          </a:p>
          <a:p>
            <a:r>
              <a:rPr lang="es-ES" sz="1600" dirty="0"/>
              <a:t>Este bloque analiza </a:t>
            </a:r>
            <a:r>
              <a:rPr lang="es-ES" sz="1600" b="1" dirty="0"/>
              <a:t>cómo atraer, convertir y fidelizar usuarios o fans mediante canales digitales</a:t>
            </a:r>
            <a:r>
              <a:rPr lang="es-ES" sz="1600" dirty="0"/>
              <a:t>.</a:t>
            </a:r>
          </a:p>
          <a:p>
            <a:r>
              <a:rPr lang="es-ES" sz="1600" dirty="0"/>
              <a:t>El objetivo es </a:t>
            </a:r>
            <a:r>
              <a:rPr lang="es-ES" sz="1600" b="1" dirty="0"/>
              <a:t>crear una estrategia digital que impulse el crecimiento de la entidad</a:t>
            </a:r>
            <a:r>
              <a:rPr lang="es-ES" sz="1600" dirty="0"/>
              <a:t>.</a:t>
            </a:r>
          </a:p>
          <a:p>
            <a:endParaRPr lang="es-ES" sz="1600" dirty="0"/>
          </a:p>
          <a:p>
            <a:endParaRPr lang="es-ES" sz="1600" dirty="0"/>
          </a:p>
          <a:p>
            <a:pPr marL="342900" indent="-342900">
              <a:buAutoNum type="arabicPeriod"/>
            </a:pPr>
            <a:endParaRPr lang="es-E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Segmentación de audiencias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usuarios o fans</a:t>
            </a:r>
          </a:p>
          <a:p>
            <a:r>
              <a:t>Segmentación demográfica</a:t>
            </a:r>
          </a:p>
          <a:p>
            <a:r>
              <a:t>Segmentación por intereses deportivos</a:t>
            </a:r>
          </a:p>
          <a:p>
            <a:r>
              <a:t>Segmentación por comportamiento</a:t>
            </a:r>
          </a:p>
          <a:p>
            <a:r>
              <a:t>Segmentos prioritarios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Journey del fan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Fase de descubrimiento</a:t>
            </a:r>
          </a:p>
          <a:p>
            <a:r>
              <a:t>Fase de consideración</a:t>
            </a:r>
          </a:p>
          <a:p>
            <a:r>
              <a:t>Fase de conversión</a:t>
            </a:r>
          </a:p>
          <a:p>
            <a:r>
              <a:t>Fase de fidelización</a:t>
            </a:r>
          </a:p>
          <a:p>
            <a:r>
              <a:t>Fase de recomendación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Estrategia de contenidos deportivos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del contenido</a:t>
            </a:r>
          </a:p>
          <a:p>
            <a:r>
              <a:t>Tipos de contenido deportivo</a:t>
            </a:r>
          </a:p>
          <a:p>
            <a:r>
              <a:t>Formatos de contenido</a:t>
            </a:r>
          </a:p>
          <a:p>
            <a:r>
              <a:t>Calendario editorial</a:t>
            </a:r>
          </a:p>
          <a:p>
            <a:r>
              <a:t>Canales de distribución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para Instagram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 la plataforma</a:t>
            </a:r>
          </a:p>
          <a:p>
            <a:r>
              <a:t>Tipos de publicaciones</a:t>
            </a:r>
          </a:p>
          <a:p>
            <a:r>
              <a:t>Uso de reels y stories</a:t>
            </a:r>
          </a:p>
          <a:p>
            <a:r>
              <a:t>Estrategia de engagement</a:t>
            </a:r>
          </a:p>
          <a:p>
            <a:r>
              <a:t>Frecuencia de publicación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para TikTok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 notoriedad</a:t>
            </a:r>
          </a:p>
          <a:p>
            <a:r>
              <a:t>Tipos de contenido corto</a:t>
            </a:r>
          </a:p>
          <a:p>
            <a:r>
              <a:t>Estrategia de viralización</a:t>
            </a:r>
          </a:p>
          <a:p>
            <a:r>
              <a:t>Frecuencia de publicación</a:t>
            </a:r>
          </a:p>
          <a:p>
            <a:r>
              <a:t>Interacción con comunidad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para YouTube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 contenido largo</a:t>
            </a:r>
          </a:p>
          <a:p>
            <a:r>
              <a:t>Tipo de vídeos educativos o deportivos</a:t>
            </a:r>
          </a:p>
          <a:p>
            <a:r>
              <a:t>Estrategia de posicionamiento</a:t>
            </a:r>
          </a:p>
          <a:p>
            <a:r>
              <a:t>Construcción de comunidad</a:t>
            </a:r>
          </a:p>
          <a:p>
            <a:r>
              <a:t>Frecuencia de publicación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 Media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Métricas de alcance</a:t>
            </a:r>
          </a:p>
          <a:p>
            <a:r>
              <a:t>Métricas de engagement</a:t>
            </a:r>
          </a:p>
          <a:p>
            <a:r>
              <a:t>Crecimiento de comunidad</a:t>
            </a:r>
          </a:p>
          <a:p>
            <a:r>
              <a:t>Conversión a usuarios</a:t>
            </a:r>
          </a:p>
          <a:p>
            <a:r>
              <a:t>Herramientas de análisis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Estrategia de captación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Canales de captación</a:t>
            </a:r>
          </a:p>
          <a:p>
            <a:r>
              <a:t>Estrategia SEO</a:t>
            </a:r>
          </a:p>
          <a:p>
            <a:r>
              <a:t>Estrategia en redes sociales</a:t>
            </a:r>
          </a:p>
          <a:p>
            <a:r>
              <a:t>Publicidad digital</a:t>
            </a:r>
          </a:p>
          <a:p>
            <a:r>
              <a:t>Colaboraciones estratégicas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Campañas en Meta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Objetivos de las campañas</a:t>
            </a:r>
          </a:p>
          <a:p>
            <a:r>
              <a:t>Segmentación de audiencias</a:t>
            </a:r>
          </a:p>
          <a:p>
            <a:r>
              <a:t>Tipos de anuncios</a:t>
            </a:r>
          </a:p>
          <a:p>
            <a:r>
              <a:t>Creatividades publicitarias</a:t>
            </a:r>
          </a:p>
          <a:p>
            <a:r>
              <a:t>Métricas de rendimiento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Campañas en Google 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campañas</a:t>
            </a:r>
          </a:p>
          <a:p>
            <a:r>
              <a:t>Estrategia de palabras clave</a:t>
            </a:r>
          </a:p>
          <a:p>
            <a:r>
              <a:t>Segmentación geográfica</a:t>
            </a:r>
          </a:p>
          <a:p>
            <a:r>
              <a:t>Optimización de landing pages</a:t>
            </a:r>
          </a:p>
          <a:p>
            <a:r>
              <a:t>Medición de resultados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6ABE0-5A90-D20B-842F-BD9CC8730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DA089-C872-F71B-6813-8EF5F87E1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Guía para hacer este proyecto (III)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ACC2DF5-6815-36DD-8F22-82A22D668821}"/>
              </a:ext>
            </a:extLst>
          </p:cNvPr>
          <p:cNvSpPr txBox="1"/>
          <p:nvPr/>
        </p:nvSpPr>
        <p:spPr>
          <a:xfrm>
            <a:off x="1037112" y="1417638"/>
            <a:ext cx="11340935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b="1" dirty="0"/>
              <a:t>4. Modelo de negocio y sostenibilidad financiera</a:t>
            </a:r>
          </a:p>
          <a:p>
            <a:r>
              <a:rPr lang="es-ES" dirty="0"/>
              <a:t>En este apartado debes explicar </a:t>
            </a:r>
            <a:r>
              <a:rPr lang="es-ES" b="1" dirty="0"/>
              <a:t>cómo la digitalización puede generar nuevos ingresos</a:t>
            </a:r>
            <a:r>
              <a:rPr lang="es-ES" dirty="0"/>
              <a:t>.</a:t>
            </a:r>
          </a:p>
          <a:p>
            <a:r>
              <a:rPr lang="es-ES" dirty="0"/>
              <a:t>También debes incluir </a:t>
            </a:r>
            <a:r>
              <a:rPr lang="es-ES" b="1" dirty="0"/>
              <a:t>indicadores financieros (KPI) y proyecciones a tres años</a:t>
            </a:r>
            <a:r>
              <a:rPr lang="es-ES" dirty="0"/>
              <a:t>.</a:t>
            </a:r>
            <a:br>
              <a:rPr lang="es-ES" dirty="0"/>
            </a:br>
            <a:endParaRPr lang="es-ES" dirty="0"/>
          </a:p>
          <a:p>
            <a:r>
              <a:rPr lang="es-ES" b="1" dirty="0"/>
              <a:t>5. Comunicación y reputación digital</a:t>
            </a:r>
          </a:p>
          <a:p>
            <a:r>
              <a:rPr lang="es-ES" dirty="0"/>
              <a:t>Este bloque analiza </a:t>
            </a:r>
            <a:r>
              <a:rPr lang="es-ES" b="1" dirty="0"/>
              <a:t>cómo la organización gestiona su comunicación institucional y su reputación online</a:t>
            </a:r>
            <a:r>
              <a:rPr lang="es-ES" dirty="0"/>
              <a:t>.</a:t>
            </a:r>
          </a:p>
          <a:p>
            <a:r>
              <a:rPr lang="es-ES" dirty="0"/>
              <a:t>El objetivo es </a:t>
            </a:r>
            <a:r>
              <a:rPr lang="es-ES" b="1" dirty="0"/>
              <a:t>fortalecer la imagen y la relación con la comunidad deportiva</a:t>
            </a:r>
            <a:r>
              <a:rPr lang="es-ES" dirty="0"/>
              <a:t>.</a:t>
            </a:r>
          </a:p>
          <a:p>
            <a:r>
              <a:rPr lang="es-ES" b="1" dirty="0">
                <a:solidFill>
                  <a:srgbClr val="FF0000"/>
                </a:solidFill>
              </a:rPr>
              <a:t> </a:t>
            </a:r>
          </a:p>
          <a:p>
            <a:endParaRPr lang="es-ES" dirty="0">
              <a:solidFill>
                <a:srgbClr val="FF0000"/>
              </a:solidFill>
            </a:endParaRP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2550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Estrategia de generación de leads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Uso de lead magnets</a:t>
            </a:r>
          </a:p>
          <a:p>
            <a:r>
              <a:t>Formularios de registro</a:t>
            </a:r>
          </a:p>
          <a:p>
            <a:r>
              <a:t>Descargas de contenido</a:t>
            </a:r>
          </a:p>
          <a:p>
            <a:r>
              <a:t>Pruebas gratuitas</a:t>
            </a:r>
          </a:p>
          <a:p>
            <a:r>
              <a:t>Eventos promocionales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Automatización CRM y email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Flujos automatizados</a:t>
            </a:r>
          </a:p>
          <a:p>
            <a:r>
              <a:t>Emails de bienvenida</a:t>
            </a:r>
          </a:p>
          <a:p>
            <a:r>
              <a:t>Seguimiento de leads</a:t>
            </a:r>
          </a:p>
          <a:p>
            <a:r>
              <a:t>Ofertas personalizadas</a:t>
            </a:r>
          </a:p>
          <a:p>
            <a:r>
              <a:t>Estrategias de fidelización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Programa de membresía o suscripción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planes de membresía</a:t>
            </a:r>
          </a:p>
          <a:p>
            <a:r>
              <a:t>Beneficios para miembros</a:t>
            </a:r>
          </a:p>
          <a:p>
            <a:r>
              <a:t>Acceso a contenido exclusivo</a:t>
            </a:r>
          </a:p>
          <a:p>
            <a:r>
              <a:t>Participación en comunidad</a:t>
            </a:r>
          </a:p>
          <a:p>
            <a:r>
              <a:t>Estrategia de fidelización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17F9B-9818-B470-F446-7D9DEBC3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BAA563-91C1-8299-F964-16CDD9DE9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GESTION FINANCIERA Y COMERCIAL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B1A579-786D-6741-FBC7-C914B49874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9006923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Modelo de negocio digital actualizado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Integración de servicios físicos y digitales</a:t>
            </a:r>
          </a:p>
          <a:p>
            <a:r>
              <a:t>Servicios deportivos online</a:t>
            </a:r>
          </a:p>
          <a:p>
            <a:r>
              <a:t>Escalabilidad del modelo</a:t>
            </a:r>
          </a:p>
          <a:p>
            <a:r>
              <a:t>Experiencias digitales</a:t>
            </a:r>
          </a:p>
          <a:p>
            <a:r>
              <a:t>Nuevas oportunidades de negocio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Nuevas fuentes de ingresos digitales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Suscripciones digitales</a:t>
            </a:r>
          </a:p>
          <a:p>
            <a:r>
              <a:t>Contenido premium</a:t>
            </a:r>
          </a:p>
          <a:p>
            <a:r>
              <a:t>Academias online</a:t>
            </a:r>
          </a:p>
          <a:p>
            <a:r>
              <a:t>Eventos virtuales</a:t>
            </a:r>
          </a:p>
          <a:p>
            <a:r>
              <a:t>Patrocinios digitales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Ecommerce deportivo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productos vendidos</a:t>
            </a:r>
          </a:p>
          <a:p>
            <a:r>
              <a:t>Plataforma ecommerce utilizada</a:t>
            </a:r>
          </a:p>
          <a:p>
            <a:r>
              <a:t>Estrategia de ventas online</a:t>
            </a:r>
          </a:p>
          <a:p>
            <a:r>
              <a:t>Integración con web y redes</a:t>
            </a:r>
          </a:p>
          <a:p>
            <a:r>
              <a:t>Gestión logística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Venta de entradas online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eventos deportivos</a:t>
            </a:r>
          </a:p>
          <a:p>
            <a:r>
              <a:t>Plataformas de ticketing</a:t>
            </a:r>
          </a:p>
          <a:p>
            <a:r>
              <a:t>Gestión de entradas digitales</a:t>
            </a:r>
          </a:p>
          <a:p>
            <a:r>
              <a:t>Estrategias de promoción</a:t>
            </a:r>
          </a:p>
          <a:p>
            <a:r>
              <a:t>Experiencia del usuario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Streaming y contenido premium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Eventos deportivos en streaming</a:t>
            </a:r>
          </a:p>
          <a:p>
            <a:r>
              <a:t>Clases o entrenamientos online</a:t>
            </a:r>
          </a:p>
          <a:p>
            <a:r>
              <a:t>Suscripciones a contenido</a:t>
            </a:r>
          </a:p>
          <a:p>
            <a:r>
              <a:t>Plataforma tecnológica</a:t>
            </a:r>
          </a:p>
          <a:p>
            <a:r>
              <a:t>Experiencia digital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Monetización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Cursos deportivos online</a:t>
            </a:r>
          </a:p>
          <a:p>
            <a:r>
              <a:t>Programas de entrenamiento digital</a:t>
            </a:r>
          </a:p>
          <a:p>
            <a:r>
              <a:t>Comunidades de pago</a:t>
            </a:r>
          </a:p>
          <a:p>
            <a:r>
              <a:t>Contenido educativo premium</a:t>
            </a:r>
          </a:p>
          <a:p>
            <a:r>
              <a:t>Estrategias de monetización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60E42-6F06-3687-ECBA-7F7F6633E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AF0B41-FC9F-A72B-67DC-7EBF980D5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Información previa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5CB19E2-3320-DE25-873A-C827908EEB50}"/>
              </a:ext>
            </a:extLst>
          </p:cNvPr>
          <p:cNvSpPr txBox="1"/>
          <p:nvPr/>
        </p:nvSpPr>
        <p:spPr>
          <a:xfrm>
            <a:off x="1037112" y="1417638"/>
            <a:ext cx="1134093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SECTOR</a:t>
            </a:r>
          </a:p>
          <a:p>
            <a:endParaRPr lang="es-ES" b="1" dirty="0"/>
          </a:p>
          <a:p>
            <a:r>
              <a:rPr lang="es-ES" dirty="0"/>
              <a:t>Industria deportiva</a:t>
            </a:r>
          </a:p>
          <a:p>
            <a:endParaRPr lang="es-ES" dirty="0"/>
          </a:p>
          <a:p>
            <a:r>
              <a:rPr lang="es-ES" dirty="0"/>
              <a:t>Posibles ámbitos:</a:t>
            </a:r>
          </a:p>
          <a:p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Club deportivo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Federación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Gimnasio / fitness boutique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Academia deportiva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Empresa de servicios deportivos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Organizadores de eventos deportivos</a:t>
            </a:r>
          </a:p>
        </p:txBody>
      </p:sp>
    </p:spTree>
    <p:extLst>
      <p:ext uri="{BB962C8B-B14F-4D97-AF65-F5344CB8AC3E}">
        <p14:creationId xmlns:p14="http://schemas.microsoft.com/office/powerpoint/2010/main" val="34029477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Cuadro de mando financiero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Panel financiero de control</a:t>
            </a:r>
          </a:p>
          <a:p>
            <a:r>
              <a:t>Ingresos y gastos</a:t>
            </a:r>
          </a:p>
          <a:p>
            <a:r>
              <a:t>Rentabilidad de servicios</a:t>
            </a:r>
          </a:p>
          <a:p>
            <a:r>
              <a:t>Evolución financiera</a:t>
            </a:r>
          </a:p>
          <a:p>
            <a:r>
              <a:t>Soporte a decisiones estratégicas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KPI económicos clave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Ingresos recurrentes</a:t>
            </a:r>
          </a:p>
          <a:p>
            <a:r>
              <a:t>Coste de adquisición de clientes</a:t>
            </a:r>
          </a:p>
          <a:p>
            <a:r>
              <a:t>Valor del cliente</a:t>
            </a:r>
          </a:p>
          <a:p>
            <a:r>
              <a:t>Tasa de retención</a:t>
            </a:r>
          </a:p>
          <a:p>
            <a:r>
              <a:t>Rentabilidad por servicio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Presupuesto digital 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Inversión en marketing digital</a:t>
            </a:r>
          </a:p>
          <a:p>
            <a:r>
              <a:t>Inversión en tecnología</a:t>
            </a:r>
          </a:p>
          <a:p>
            <a:r>
              <a:t>Inversión en contenido</a:t>
            </a:r>
          </a:p>
          <a:p>
            <a:r>
              <a:t>Inversión en talento digital</a:t>
            </a:r>
          </a:p>
          <a:p>
            <a:r>
              <a:t>Inversión en formación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Forecasting a 3 años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Proyección de ingresos</a:t>
            </a:r>
          </a:p>
          <a:p>
            <a:r>
              <a:t>Escenario de crecimiento</a:t>
            </a:r>
          </a:p>
          <a:p>
            <a:r>
              <a:t>Escenario conservador</a:t>
            </a:r>
          </a:p>
          <a:p>
            <a:r>
              <a:t>Evolución del negocio digital</a:t>
            </a:r>
          </a:p>
          <a:p>
            <a:r>
              <a:t>Objetivos financieros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Digitalización del área comercial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Uso de CRM comercial</a:t>
            </a:r>
          </a:p>
          <a:p>
            <a:r>
              <a:t>Automatización del proceso de ventas</a:t>
            </a:r>
          </a:p>
          <a:p>
            <a:r>
              <a:t>Gestión de oportunidades</a:t>
            </a:r>
          </a:p>
          <a:p>
            <a:r>
              <a:t>Seguimiento de clientes</a:t>
            </a:r>
          </a:p>
          <a:p>
            <a:r>
              <a:t>Optimización comercial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Propuesta de valor para sponsors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Audiencia potencial</a:t>
            </a:r>
          </a:p>
          <a:p>
            <a:r>
              <a:t>Visibilidad de marca</a:t>
            </a:r>
          </a:p>
          <a:p>
            <a:r>
              <a:t>Activación de patrocinio</a:t>
            </a:r>
          </a:p>
          <a:p>
            <a:r>
              <a:t>Beneficios para patrocinadores</a:t>
            </a:r>
          </a:p>
          <a:p>
            <a:r>
              <a:t>Oportunidades de colaboración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Activación digital de patrocinadores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Integración en contenidos digitales</a:t>
            </a:r>
          </a:p>
          <a:p>
            <a:r>
              <a:t>Presencia en eventos</a:t>
            </a:r>
          </a:p>
          <a:p>
            <a:r>
              <a:t>Acciones en redes sociales</a:t>
            </a:r>
          </a:p>
          <a:p>
            <a:r>
              <a:t>Experiencias con la comunidad</a:t>
            </a:r>
          </a:p>
          <a:p>
            <a:r>
              <a:t>Campañas conjuntas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Medición de ROI de patrocinio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Alcance de marca</a:t>
            </a:r>
          </a:p>
          <a:p>
            <a:r>
              <a:t>Engagement generado</a:t>
            </a:r>
          </a:p>
          <a:p>
            <a:r>
              <a:t>Impacto de visibilidad</a:t>
            </a:r>
          </a:p>
          <a:p>
            <a:r>
              <a:t>Conversión o ventas</a:t>
            </a:r>
          </a:p>
          <a:p>
            <a:r>
              <a:t>Retorno de inversión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Impacto financiero proyectado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Incremento de ingresos</a:t>
            </a:r>
          </a:p>
          <a:p>
            <a:r>
              <a:t>Diversificación de negocio</a:t>
            </a:r>
          </a:p>
          <a:p>
            <a:r>
              <a:t>Mejora de rentabilidad</a:t>
            </a:r>
          </a:p>
          <a:p>
            <a:r>
              <a:t>Sostenibilidad económica</a:t>
            </a:r>
          </a:p>
          <a:p>
            <a:r>
              <a:t>Crecimiento esperado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05F7E-143F-9225-05D8-F518432C3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69BD10-499E-61A9-2664-FA2ECA789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COMUNICACIÓN Y REPUTACION DIGITAL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13EE14-AD55-C3B1-B759-8D598D2C9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5</a:t>
            </a:r>
          </a:p>
        </p:txBody>
      </p:sp>
    </p:spTree>
    <p:extLst>
      <p:ext uri="{BB962C8B-B14F-4D97-AF65-F5344CB8AC3E}">
        <p14:creationId xmlns:p14="http://schemas.microsoft.com/office/powerpoint/2010/main" val="143062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76813-60AC-45FC-988F-F1DD301EB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547DFC-0EB8-B891-5681-BF1C28736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Información previa (II)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014E9374-9873-3113-337E-7CB3844714A0}"/>
              </a:ext>
            </a:extLst>
          </p:cNvPr>
          <p:cNvSpPr txBox="1"/>
          <p:nvPr/>
        </p:nvSpPr>
        <p:spPr>
          <a:xfrm>
            <a:off x="1037112" y="1417638"/>
            <a:ext cx="1134093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EMPRESA / ENTIDAD</a:t>
            </a:r>
          </a:p>
          <a:p>
            <a:r>
              <a:rPr lang="es-ES" dirty="0"/>
              <a:t>Nombre de la organización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Nombre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Ubicación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Año de fundación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Tipo de entidad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Tamaño aproximado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Público objetivo</a:t>
            </a:r>
          </a:p>
        </p:txBody>
      </p:sp>
    </p:spTree>
    <p:extLst>
      <p:ext uri="{BB962C8B-B14F-4D97-AF65-F5344CB8AC3E}">
        <p14:creationId xmlns:p14="http://schemas.microsoft.com/office/powerpoint/2010/main" val="234189249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Estrategia de comunicación 360º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Canales de comunicación</a:t>
            </a:r>
          </a:p>
          <a:p>
            <a:r>
              <a:t>Mensajes clave</a:t>
            </a:r>
          </a:p>
          <a:p>
            <a:r>
              <a:t>Públicos objetivo</a:t>
            </a:r>
          </a:p>
          <a:p>
            <a:r>
              <a:t>Integración online y offline</a:t>
            </a:r>
          </a:p>
          <a:p>
            <a:r>
              <a:t>Plan de comunicación global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Comunicación institucional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Valores institucionales</a:t>
            </a:r>
          </a:p>
          <a:p>
            <a:r>
              <a:t>Comunicación corporativa</a:t>
            </a:r>
          </a:p>
          <a:p>
            <a:r>
              <a:t>Transparencia organizativa</a:t>
            </a:r>
          </a:p>
          <a:p>
            <a:r>
              <a:t>Responsabilidad social</a:t>
            </a:r>
          </a:p>
          <a:p>
            <a:r>
              <a:t>Comunicación oficial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Comunicación con socios y aficionados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Canales de comunicación</a:t>
            </a:r>
          </a:p>
          <a:p>
            <a:r>
              <a:t>Programas de fidelización</a:t>
            </a:r>
          </a:p>
          <a:p>
            <a:r>
              <a:t>Participación de la comunidad</a:t>
            </a:r>
          </a:p>
          <a:p>
            <a:r>
              <a:t>Eventos y actividades</a:t>
            </a:r>
          </a:p>
          <a:p>
            <a:r>
              <a:t>Gestión de relaciones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Marca personal del directivo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Posicionamiento del líder</a:t>
            </a:r>
          </a:p>
          <a:p>
            <a:r>
              <a:t>Presencia pública</a:t>
            </a:r>
          </a:p>
          <a:p>
            <a:r>
              <a:t>Comunicación estratégica</a:t>
            </a:r>
          </a:p>
          <a:p>
            <a:r>
              <a:t>Liderazgo de opinión</a:t>
            </a:r>
          </a:p>
          <a:p>
            <a:r>
              <a:t>Reputación profesional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LinkedIn como herramienta estratégica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Posicionamiento profesional</a:t>
            </a:r>
          </a:p>
          <a:p>
            <a:r>
              <a:t>Publicación de contenido</a:t>
            </a:r>
          </a:p>
          <a:p>
            <a:r>
              <a:t>Networking sectorial</a:t>
            </a:r>
          </a:p>
          <a:p>
            <a:r>
              <a:t>Employer branding</a:t>
            </a:r>
          </a:p>
          <a:p>
            <a:r>
              <a:t>Construcción de reputación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Protocolo de crisis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Tipos de crisis posibles</a:t>
            </a:r>
          </a:p>
          <a:p>
            <a:r>
              <a:t>Equipo responsable</a:t>
            </a:r>
          </a:p>
          <a:p>
            <a:r>
              <a:t>Plan de actuación</a:t>
            </a:r>
          </a:p>
          <a:p>
            <a:r>
              <a:t>Mensajes clave</a:t>
            </a:r>
          </a:p>
          <a:p>
            <a:r>
              <a:t>Comunicación transparente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Monitorización y escucha activa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Seguimiento de redes sociales</a:t>
            </a:r>
          </a:p>
          <a:p>
            <a:r>
              <a:t>Análisis de menciones</a:t>
            </a:r>
          </a:p>
          <a:p>
            <a:r>
              <a:t>Evaluación de sentimiento</a:t>
            </a:r>
          </a:p>
          <a:p>
            <a:r>
              <a:t>Herramientas de monitorización</a:t>
            </a:r>
          </a:p>
          <a:p>
            <a:r>
              <a:t>Reacción ante feedback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Gabinete de prensa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Notas de prensa</a:t>
            </a:r>
          </a:p>
          <a:p>
            <a:r>
              <a:t>Relación con medios</a:t>
            </a:r>
          </a:p>
          <a:p>
            <a:r>
              <a:t>Comunicación de noticias</a:t>
            </a:r>
          </a:p>
          <a:p>
            <a:r>
              <a:t>Gestión de entrevistas</a:t>
            </a:r>
          </a:p>
          <a:p>
            <a:r>
              <a:t>Difusión de contenidos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de eventos híbridos y streaming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Eventos presenciales</a:t>
            </a:r>
          </a:p>
          <a:p>
            <a:r>
              <a:t>Eventos híbridos</a:t>
            </a:r>
          </a:p>
          <a:p>
            <a:r>
              <a:t>Eventos en streaming</a:t>
            </a:r>
          </a:p>
          <a:p>
            <a:r>
              <a:t>Estrategia de difusión</a:t>
            </a:r>
          </a:p>
          <a:p>
            <a:r>
              <a:t>Experiencia del público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Conclusiones y visión futura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Resumen estratégico</a:t>
            </a:r>
          </a:p>
          <a:p>
            <a:r>
              <a:t>Beneficios de la digitalización</a:t>
            </a:r>
          </a:p>
          <a:p>
            <a:r>
              <a:t>Impacto en la organización</a:t>
            </a:r>
          </a:p>
          <a:p>
            <a:r>
              <a:t>Oportunidades futuras</a:t>
            </a:r>
          </a:p>
          <a:p>
            <a:r>
              <a:t>Visión a largo plazo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B6C76-D511-6D5A-A350-84C221672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FF83F-B2A7-0232-E24D-73BF2D01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Información previa (III)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CAC09F0-CA2A-D4F9-0A43-40E3F7057510}"/>
              </a:ext>
            </a:extLst>
          </p:cNvPr>
          <p:cNvSpPr txBox="1"/>
          <p:nvPr/>
        </p:nvSpPr>
        <p:spPr>
          <a:xfrm>
            <a:off x="609600" y="1417638"/>
            <a:ext cx="609790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b="1" dirty="0"/>
              <a:t>Definir el ámbito deportivo</a:t>
            </a:r>
          </a:p>
          <a:p>
            <a:pPr>
              <a:buNone/>
            </a:pPr>
            <a:endParaRPr lang="es-E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Sector deportivo al que pertenece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Disciplina o especialidad deportiva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Mercado en el que opera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Alcance geográfico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dirty="0"/>
              <a:t>Características del sector</a:t>
            </a:r>
          </a:p>
        </p:txBody>
      </p:sp>
    </p:spTree>
    <p:extLst>
      <p:ext uri="{BB962C8B-B14F-4D97-AF65-F5344CB8AC3E}">
        <p14:creationId xmlns:p14="http://schemas.microsoft.com/office/powerpoint/2010/main" val="7775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/>
              <a:t>CONTEXTO Y DIAGNOSTICO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b="1" dirty="0">
                <a:solidFill>
                  <a:srgbClr val="787878"/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Historia y situación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Año de creación de la entidad</a:t>
            </a:r>
          </a:p>
          <a:p>
            <a:r>
              <a:t>Hitos relevantes en su evolución</a:t>
            </a:r>
          </a:p>
          <a:p>
            <a:r>
              <a:t>Momentos clave de crecimiento o cambio</a:t>
            </a:r>
          </a:p>
          <a:p>
            <a:r>
              <a:t>Situación actual en el mercado</a:t>
            </a:r>
          </a:p>
          <a:p>
            <a:r>
              <a:t>Posicionamiento actual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FF9A562A-F437-4556-B716-A7C60A27D845}"/>
</file>

<file path=customXml/itemProps2.xml><?xml version="1.0" encoding="utf-8"?>
<ds:datastoreItem xmlns:ds="http://schemas.openxmlformats.org/officeDocument/2006/customXml" ds:itemID="{A7A35DE6-B737-4036-B5CC-EBF566E85738}"/>
</file>

<file path=customXml/itemProps3.xml><?xml version="1.0" encoding="utf-8"?>
<ds:datastoreItem xmlns:ds="http://schemas.openxmlformats.org/officeDocument/2006/customXml" ds:itemID="{9A432187-8543-49E5-AAF1-B76C707AFAE3}"/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1681</Words>
  <Application>Microsoft Macintosh PowerPoint</Application>
  <PresentationFormat>Panorámica</PresentationFormat>
  <Paragraphs>423</Paragraphs>
  <Slides>69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69</vt:i4>
      </vt:variant>
    </vt:vector>
  </HeadingPairs>
  <TitlesOfParts>
    <vt:vector size="74" baseType="lpstr">
      <vt:lpstr>Aptos</vt:lpstr>
      <vt:lpstr>Arial</vt:lpstr>
      <vt:lpstr>Calibri</vt:lpstr>
      <vt:lpstr>Lato</vt:lpstr>
      <vt:lpstr>Office Theme</vt:lpstr>
      <vt:lpstr>PROYECTO APLICADO </vt:lpstr>
      <vt:lpstr>Guía para hacer este proyecto</vt:lpstr>
      <vt:lpstr>Guía para hacer este proyecto (II) </vt:lpstr>
      <vt:lpstr>Guía para hacer este proyecto (III)</vt:lpstr>
      <vt:lpstr>Información previa</vt:lpstr>
      <vt:lpstr>Información previa (II)</vt:lpstr>
      <vt:lpstr>Información previa (III)</vt:lpstr>
      <vt:lpstr>CONTEXTO Y DIAGNOSTICO</vt:lpstr>
      <vt:lpstr>Historia y situación actual</vt:lpstr>
      <vt:lpstr>Estructura organizativa</vt:lpstr>
      <vt:lpstr>Modelo de negocio actual</vt:lpstr>
      <vt:lpstr>Fuentes de ingresos</vt:lpstr>
      <vt:lpstr>Análisis del entorno competitivo</vt:lpstr>
      <vt:lpstr>Tendencias del sector deportivo digital</vt:lpstr>
      <vt:lpstr>Diagnóstico digital inicial</vt:lpstr>
      <vt:lpstr>TRANSFORMACION DIGITAL GLOBAL</vt:lpstr>
      <vt:lpstr>Necesidad de transformación digital</vt:lpstr>
      <vt:lpstr>Objetivos estratégicos digitales</vt:lpstr>
      <vt:lpstr>Nuevo modelo organizativo digital</vt:lpstr>
      <vt:lpstr>Cultura organizacional y liderazgo digital</vt:lpstr>
      <vt:lpstr>Diagnóstico tecnológico actual</vt:lpstr>
      <vt:lpstr>Implementación de CRM deportivo</vt:lpstr>
      <vt:lpstr>ERP o software de gestión</vt:lpstr>
      <vt:lpstr>Business Intelligence y analítica</vt:lpstr>
      <vt:lpstr>Automatización de procesos clave</vt:lpstr>
      <vt:lpstr>Roadmap tecnológico por fases</vt:lpstr>
      <vt:lpstr>MARKETING DEPORTIVO DIGITAL</vt:lpstr>
      <vt:lpstr>Propuesta de valor digital</vt:lpstr>
      <vt:lpstr>Posicionamiento y branding deportivo</vt:lpstr>
      <vt:lpstr>Segmentación de audiencias</vt:lpstr>
      <vt:lpstr>Customer Journey del fan</vt:lpstr>
      <vt:lpstr>Estrategia de contenidos deportivos</vt:lpstr>
      <vt:lpstr>Plan para Instagram</vt:lpstr>
      <vt:lpstr>Plan para TikTok</vt:lpstr>
      <vt:lpstr>Plan para YouTube</vt:lpstr>
      <vt:lpstr>Social Media Analytics</vt:lpstr>
      <vt:lpstr>Estrategia de captación digital</vt:lpstr>
      <vt:lpstr>Campañas en Meta Ads</vt:lpstr>
      <vt:lpstr>Campañas en Google Ads</vt:lpstr>
      <vt:lpstr>Estrategia de generación de leads</vt:lpstr>
      <vt:lpstr>Automatización CRM y email marketing</vt:lpstr>
      <vt:lpstr>Programa de membresía o suscripción</vt:lpstr>
      <vt:lpstr>GESTION FINANCIERA Y COMERCIAL</vt:lpstr>
      <vt:lpstr>Modelo de negocio digital actualizado</vt:lpstr>
      <vt:lpstr>Nuevas fuentes de ingresos digitales</vt:lpstr>
      <vt:lpstr>Ecommerce deportivo</vt:lpstr>
      <vt:lpstr>Venta de entradas online</vt:lpstr>
      <vt:lpstr>Streaming y contenido premium</vt:lpstr>
      <vt:lpstr>Monetización digital</vt:lpstr>
      <vt:lpstr>Cuadro de mando financiero digital</vt:lpstr>
      <vt:lpstr>KPI económicos clave</vt:lpstr>
      <vt:lpstr>Presupuesto digital anual</vt:lpstr>
      <vt:lpstr>Forecasting a 3 años</vt:lpstr>
      <vt:lpstr>Digitalización del área comercial</vt:lpstr>
      <vt:lpstr>Propuesta de valor para sponsors</vt:lpstr>
      <vt:lpstr>Activación digital de patrocinadores</vt:lpstr>
      <vt:lpstr>Medición de ROI de patrocinio</vt:lpstr>
      <vt:lpstr>Impacto financiero proyectado</vt:lpstr>
      <vt:lpstr>COMUNICACIÓN Y REPUTACION DIGITAL</vt:lpstr>
      <vt:lpstr>Estrategia de comunicación 360º</vt:lpstr>
      <vt:lpstr>Comunicación institucional digital</vt:lpstr>
      <vt:lpstr>Comunicación con socios y aficionados</vt:lpstr>
      <vt:lpstr>Marca personal del directivo</vt:lpstr>
      <vt:lpstr>LinkedIn como herramienta estratégica</vt:lpstr>
      <vt:lpstr>Protocolo de crisis digital</vt:lpstr>
      <vt:lpstr>Monitorización y escucha activa</vt:lpstr>
      <vt:lpstr>Gabinete de prensa digital</vt:lpstr>
      <vt:lpstr>Plan de eventos híbridos y streaming</vt:lpstr>
      <vt:lpstr>Conclusiones y visión futura digital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Sergio Montes Mas</cp:lastModifiedBy>
  <cp:revision>11</cp:revision>
  <dcterms:created xsi:type="dcterms:W3CDTF">2013-01-27T09:14:16Z</dcterms:created>
  <dcterms:modified xsi:type="dcterms:W3CDTF">2026-03-08T11:42:27Z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